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78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F00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687C92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40" dirty="0"/>
              <a:t>HILLERØD</a:t>
            </a:r>
            <a:r>
              <a:rPr spc="-30" dirty="0"/>
              <a:t> </a:t>
            </a:r>
            <a:r>
              <a:rPr spc="-10" dirty="0"/>
              <a:t>KOMMUNE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687C92"/>
                </a:solidFill>
                <a:latin typeface="Arial MT"/>
                <a:cs typeface="Arial MT"/>
              </a:defRPr>
            </a:lvl1pPr>
          </a:lstStyle>
          <a:p>
            <a:pPr marL="13970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spc="-50" dirty="0"/>
              <a:t>‹nr.›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FF00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687C92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40" dirty="0"/>
              <a:t>HILLERØD</a:t>
            </a:r>
            <a:r>
              <a:rPr spc="-30" dirty="0"/>
              <a:t> </a:t>
            </a:r>
            <a:r>
              <a:rPr spc="-10" dirty="0"/>
              <a:t>KOMMUNE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687C92"/>
                </a:solidFill>
                <a:latin typeface="Arial MT"/>
                <a:cs typeface="Arial MT"/>
              </a:defRPr>
            </a:lvl1pPr>
          </a:lstStyle>
          <a:p>
            <a:pPr marL="13970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spc="-50" dirty="0"/>
              <a:t>‹nr.›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FF00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687C92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40" dirty="0"/>
              <a:t>HILLERØD</a:t>
            </a:r>
            <a:r>
              <a:rPr spc="-30" dirty="0"/>
              <a:t> </a:t>
            </a:r>
            <a:r>
              <a:rPr spc="-10" dirty="0"/>
              <a:t>KOMMUNE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687C92"/>
                </a:solidFill>
                <a:latin typeface="Arial MT"/>
                <a:cs typeface="Arial MT"/>
              </a:defRPr>
            </a:lvl1pPr>
          </a:lstStyle>
          <a:p>
            <a:pPr marL="13970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spc="-50" dirty="0"/>
              <a:t>‹nr.›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59" y="556259"/>
            <a:ext cx="11239500" cy="569518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353301" y="1119504"/>
            <a:ext cx="720090" cy="531495"/>
          </a:xfrm>
          <a:custGeom>
            <a:avLst/>
            <a:gdLst/>
            <a:ahLst/>
            <a:cxnLst/>
            <a:rect l="l" t="t" r="r" b="b"/>
            <a:pathLst>
              <a:path w="720090" h="531494">
                <a:moveTo>
                  <a:pt x="561977" y="453174"/>
                </a:moveTo>
                <a:lnTo>
                  <a:pt x="528066" y="500125"/>
                </a:lnTo>
                <a:lnTo>
                  <a:pt x="719708" y="531495"/>
                </a:lnTo>
                <a:lnTo>
                  <a:pt x="687681" y="470154"/>
                </a:lnTo>
                <a:lnTo>
                  <a:pt x="585470" y="470154"/>
                </a:lnTo>
                <a:lnTo>
                  <a:pt x="561977" y="453174"/>
                </a:lnTo>
                <a:close/>
              </a:path>
              <a:path w="720090" h="531494">
                <a:moveTo>
                  <a:pt x="595908" y="406196"/>
                </a:moveTo>
                <a:lnTo>
                  <a:pt x="561977" y="453174"/>
                </a:lnTo>
                <a:lnTo>
                  <a:pt x="585470" y="470154"/>
                </a:lnTo>
                <a:lnTo>
                  <a:pt x="619378" y="423164"/>
                </a:lnTo>
                <a:lnTo>
                  <a:pt x="595908" y="406196"/>
                </a:lnTo>
                <a:close/>
              </a:path>
              <a:path w="720090" h="531494">
                <a:moveTo>
                  <a:pt x="629793" y="359283"/>
                </a:moveTo>
                <a:lnTo>
                  <a:pt x="595908" y="406196"/>
                </a:lnTo>
                <a:lnTo>
                  <a:pt x="619378" y="423164"/>
                </a:lnTo>
                <a:lnTo>
                  <a:pt x="585470" y="470154"/>
                </a:lnTo>
                <a:lnTo>
                  <a:pt x="687681" y="470154"/>
                </a:lnTo>
                <a:lnTo>
                  <a:pt x="629793" y="359283"/>
                </a:lnTo>
                <a:close/>
              </a:path>
              <a:path w="720090" h="531494">
                <a:moveTo>
                  <a:pt x="34036" y="0"/>
                </a:moveTo>
                <a:lnTo>
                  <a:pt x="0" y="46990"/>
                </a:lnTo>
                <a:lnTo>
                  <a:pt x="561977" y="453174"/>
                </a:lnTo>
                <a:lnTo>
                  <a:pt x="595908" y="406196"/>
                </a:lnTo>
                <a:lnTo>
                  <a:pt x="34036" y="0"/>
                </a:lnTo>
                <a:close/>
              </a:path>
            </a:pathLst>
          </a:custGeom>
          <a:solidFill>
            <a:srgbClr val="A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FF00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687C92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40" dirty="0"/>
              <a:t>HILLERØD</a:t>
            </a:r>
            <a:r>
              <a:rPr spc="-30" dirty="0"/>
              <a:t> </a:t>
            </a:r>
            <a:r>
              <a:rPr spc="-10" dirty="0"/>
              <a:t>KOMMUNE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687C92"/>
                </a:solidFill>
                <a:latin typeface="Arial MT"/>
                <a:cs typeface="Arial MT"/>
              </a:defRPr>
            </a:lvl1pPr>
          </a:lstStyle>
          <a:p>
            <a:pPr marL="13970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spc="-50" dirty="0"/>
              <a:t>‹nr.›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rgbClr val="687C92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40" dirty="0"/>
              <a:t>HILLERØD</a:t>
            </a:r>
            <a:r>
              <a:rPr spc="-30" dirty="0"/>
              <a:t> </a:t>
            </a:r>
            <a:r>
              <a:rPr spc="-10" dirty="0"/>
              <a:t>KOMMUNE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687C92"/>
                </a:solidFill>
                <a:latin typeface="Arial MT"/>
                <a:cs typeface="Arial MT"/>
              </a:defRPr>
            </a:lvl1pPr>
          </a:lstStyle>
          <a:p>
            <a:pPr marL="13970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spc="-50" dirty="0"/>
              <a:t>‹nr.›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634232" y="298449"/>
            <a:ext cx="2933700" cy="360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F000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53490" y="2705861"/>
            <a:ext cx="7588250" cy="1854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962660" y="6356501"/>
            <a:ext cx="1457960" cy="2165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rgbClr val="687C92"/>
                </a:solidFill>
                <a:latin typeface="Arial MT"/>
                <a:cs typeface="Arial MT"/>
              </a:defRPr>
            </a:lvl1pPr>
          </a:lstStyle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40" dirty="0"/>
              <a:t>HILLERØD</a:t>
            </a:r>
            <a:r>
              <a:rPr spc="-30" dirty="0"/>
              <a:t> </a:t>
            </a:r>
            <a:r>
              <a:rPr spc="-10" dirty="0"/>
              <a:t>KOMMUNE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54812" y="6331018"/>
            <a:ext cx="293370" cy="2686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687C92"/>
                </a:solidFill>
                <a:latin typeface="Arial MT"/>
                <a:cs typeface="Arial MT"/>
              </a:defRPr>
            </a:lvl1pPr>
          </a:lstStyle>
          <a:p>
            <a:pPr marL="13970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spc="-50" dirty="0"/>
              <a:t>‹nr.›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foreningsportalen.hillerod.dk/" TargetMode="Externa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tins@hillerod.dk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hped@hillerod.dk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3905" cy="6859905"/>
            <a:chOff x="0" y="0"/>
            <a:chExt cx="12193905" cy="6859905"/>
          </a:xfrm>
        </p:grpSpPr>
        <p:sp>
          <p:nvSpPr>
            <p:cNvPr id="3" name="object 3"/>
            <p:cNvSpPr/>
            <p:nvPr/>
          </p:nvSpPr>
          <p:spPr>
            <a:xfrm>
              <a:off x="0" y="3977638"/>
              <a:ext cx="12193905" cy="2882265"/>
            </a:xfrm>
            <a:custGeom>
              <a:avLst/>
              <a:gdLst/>
              <a:ahLst/>
              <a:cxnLst/>
              <a:rect l="l" t="t" r="r" b="b"/>
              <a:pathLst>
                <a:path w="12193905" h="2882265">
                  <a:moveTo>
                    <a:pt x="12193524" y="0"/>
                  </a:moveTo>
                  <a:lnTo>
                    <a:pt x="0" y="0"/>
                  </a:lnTo>
                  <a:lnTo>
                    <a:pt x="0" y="2881884"/>
                  </a:lnTo>
                  <a:lnTo>
                    <a:pt x="12193524" y="2881884"/>
                  </a:lnTo>
                  <a:lnTo>
                    <a:pt x="12193524" y="0"/>
                  </a:lnTo>
                  <a:close/>
                </a:path>
              </a:pathLst>
            </a:custGeom>
            <a:solidFill>
              <a:srgbClr val="AA00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54156" y="5954267"/>
              <a:ext cx="470916" cy="7223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397764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962050" y="4284040"/>
            <a:ext cx="9130665" cy="1336904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>
              <a:lnSpc>
                <a:spcPts val="4850"/>
              </a:lnSpc>
              <a:spcBef>
                <a:spcPts val="625"/>
              </a:spcBef>
            </a:pPr>
            <a:r>
              <a:rPr sz="4400" b="1" dirty="0">
                <a:solidFill>
                  <a:srgbClr val="F8F3ED"/>
                </a:solidFill>
                <a:latin typeface="Trebuchet MS"/>
                <a:cs typeface="Trebuchet MS"/>
              </a:rPr>
              <a:t>Ansøgning</a:t>
            </a:r>
            <a:r>
              <a:rPr sz="4400" b="1" spc="-254" dirty="0">
                <a:solidFill>
                  <a:srgbClr val="F8F3ED"/>
                </a:solidFill>
                <a:latin typeface="Trebuchet MS"/>
                <a:cs typeface="Trebuchet MS"/>
              </a:rPr>
              <a:t> </a:t>
            </a:r>
            <a:r>
              <a:rPr sz="4400" b="1" dirty="0">
                <a:solidFill>
                  <a:srgbClr val="F8F3ED"/>
                </a:solidFill>
                <a:latin typeface="Trebuchet MS"/>
                <a:cs typeface="Trebuchet MS"/>
              </a:rPr>
              <a:t>om</a:t>
            </a:r>
            <a:r>
              <a:rPr sz="4400" b="1" spc="-210" dirty="0">
                <a:solidFill>
                  <a:srgbClr val="F8F3ED"/>
                </a:solidFill>
                <a:latin typeface="Trebuchet MS"/>
                <a:cs typeface="Trebuchet MS"/>
              </a:rPr>
              <a:t> </a:t>
            </a:r>
            <a:r>
              <a:rPr sz="4400" b="1" dirty="0" err="1">
                <a:solidFill>
                  <a:srgbClr val="F8F3ED"/>
                </a:solidFill>
                <a:latin typeface="Trebuchet MS"/>
                <a:cs typeface="Trebuchet MS"/>
              </a:rPr>
              <a:t>tilskud</a:t>
            </a:r>
            <a:r>
              <a:rPr sz="4400" b="1" spc="-229" dirty="0">
                <a:solidFill>
                  <a:srgbClr val="F8F3ED"/>
                </a:solidFill>
                <a:latin typeface="Trebuchet MS"/>
                <a:cs typeface="Trebuchet MS"/>
              </a:rPr>
              <a:t> </a:t>
            </a:r>
            <a:r>
              <a:rPr sz="4400" b="1" spc="-35" dirty="0" err="1" smtClean="0">
                <a:solidFill>
                  <a:srgbClr val="F8F3ED"/>
                </a:solidFill>
                <a:latin typeface="Trebuchet MS"/>
                <a:cs typeface="Trebuchet MS"/>
              </a:rPr>
              <a:t>til</a:t>
            </a:r>
            <a:r>
              <a:rPr sz="4400" b="1" spc="-254" dirty="0" smtClean="0">
                <a:solidFill>
                  <a:srgbClr val="F8F3ED"/>
                </a:solidFill>
                <a:latin typeface="Trebuchet MS"/>
                <a:cs typeface="Trebuchet MS"/>
              </a:rPr>
              <a:t> </a:t>
            </a:r>
            <a:r>
              <a:rPr sz="4400" b="1" spc="-25" dirty="0">
                <a:solidFill>
                  <a:srgbClr val="F8F3ED"/>
                </a:solidFill>
                <a:latin typeface="Trebuchet MS"/>
                <a:cs typeface="Trebuchet MS"/>
              </a:rPr>
              <a:t>frivilligt</a:t>
            </a:r>
            <a:r>
              <a:rPr sz="4400" b="1" spc="-285" dirty="0">
                <a:solidFill>
                  <a:srgbClr val="F8F3ED"/>
                </a:solidFill>
                <a:latin typeface="Trebuchet MS"/>
                <a:cs typeface="Trebuchet MS"/>
              </a:rPr>
              <a:t> </a:t>
            </a:r>
            <a:r>
              <a:rPr sz="4400" b="1" dirty="0" err="1">
                <a:solidFill>
                  <a:srgbClr val="F8F3ED"/>
                </a:solidFill>
                <a:latin typeface="Trebuchet MS"/>
                <a:cs typeface="Trebuchet MS"/>
              </a:rPr>
              <a:t>socialt</a:t>
            </a:r>
            <a:r>
              <a:rPr sz="4400" b="1" spc="-260" dirty="0">
                <a:solidFill>
                  <a:srgbClr val="F8F3ED"/>
                </a:solidFill>
                <a:latin typeface="Trebuchet MS"/>
                <a:cs typeface="Trebuchet MS"/>
              </a:rPr>
              <a:t> </a:t>
            </a:r>
            <a:r>
              <a:rPr sz="4400" b="1" spc="-10" dirty="0" err="1" smtClean="0">
                <a:solidFill>
                  <a:srgbClr val="F8F3ED"/>
                </a:solidFill>
                <a:latin typeface="Trebuchet MS"/>
                <a:cs typeface="Trebuchet MS"/>
              </a:rPr>
              <a:t>arbejde</a:t>
            </a:r>
            <a:endParaRPr sz="440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62050" y="5963567"/>
            <a:ext cx="66484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8F3ED"/>
                </a:solidFill>
                <a:latin typeface="Trebuchet MS"/>
                <a:cs typeface="Trebuchet MS"/>
              </a:rPr>
              <a:t>Procedure</a:t>
            </a:r>
            <a:r>
              <a:rPr sz="2200" spc="60" dirty="0">
                <a:solidFill>
                  <a:srgbClr val="F8F3ED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F8F3ED"/>
                </a:solidFill>
                <a:latin typeface="Trebuchet MS"/>
                <a:cs typeface="Trebuchet MS"/>
              </a:rPr>
              <a:t>for</a:t>
            </a:r>
            <a:r>
              <a:rPr sz="2200" spc="90" dirty="0">
                <a:solidFill>
                  <a:srgbClr val="F8F3ED"/>
                </a:solidFill>
                <a:latin typeface="Trebuchet MS"/>
                <a:cs typeface="Trebuchet MS"/>
              </a:rPr>
              <a:t> </a:t>
            </a:r>
            <a:r>
              <a:rPr sz="2200" spc="60" dirty="0">
                <a:solidFill>
                  <a:srgbClr val="F8F3ED"/>
                </a:solidFill>
                <a:latin typeface="Trebuchet MS"/>
                <a:cs typeface="Trebuchet MS"/>
              </a:rPr>
              <a:t>ansøgning</a:t>
            </a:r>
            <a:r>
              <a:rPr sz="2200" spc="105" dirty="0">
                <a:solidFill>
                  <a:srgbClr val="F8F3ED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F8F3ED"/>
                </a:solidFill>
                <a:latin typeface="Trebuchet MS"/>
                <a:cs typeface="Trebuchet MS"/>
              </a:rPr>
              <a:t>i</a:t>
            </a:r>
            <a:r>
              <a:rPr sz="2200" spc="60" dirty="0">
                <a:solidFill>
                  <a:srgbClr val="F8F3ED"/>
                </a:solidFill>
                <a:latin typeface="Trebuchet MS"/>
                <a:cs typeface="Trebuchet MS"/>
              </a:rPr>
              <a:t> </a:t>
            </a:r>
            <a:r>
              <a:rPr sz="2200" dirty="0">
                <a:solidFill>
                  <a:srgbClr val="F8F3ED"/>
                </a:solidFill>
                <a:latin typeface="Trebuchet MS"/>
                <a:cs typeface="Trebuchet MS"/>
              </a:rPr>
              <a:t>foreningsportalen</a:t>
            </a:r>
            <a:r>
              <a:rPr sz="2200" spc="140" dirty="0">
                <a:solidFill>
                  <a:srgbClr val="F8F3ED"/>
                </a:solidFill>
                <a:latin typeface="Trebuchet MS"/>
                <a:cs typeface="Trebuchet MS"/>
              </a:rPr>
              <a:t> </a:t>
            </a:r>
            <a:r>
              <a:rPr sz="2200" spc="-10" dirty="0">
                <a:solidFill>
                  <a:srgbClr val="F8F3ED"/>
                </a:solidFill>
                <a:latin typeface="Trebuchet MS"/>
                <a:cs typeface="Trebuchet MS"/>
              </a:rPr>
              <a:t>Winkas</a:t>
            </a:r>
            <a:endParaRPr sz="2200" dirty="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970788" y="3880103"/>
            <a:ext cx="2456815" cy="187960"/>
            <a:chOff x="970788" y="3880103"/>
            <a:chExt cx="2456815" cy="187960"/>
          </a:xfrm>
        </p:grpSpPr>
        <p:sp>
          <p:nvSpPr>
            <p:cNvPr id="9" name="object 9"/>
            <p:cNvSpPr/>
            <p:nvPr/>
          </p:nvSpPr>
          <p:spPr>
            <a:xfrm>
              <a:off x="975360" y="3884675"/>
              <a:ext cx="2447925" cy="178435"/>
            </a:xfrm>
            <a:custGeom>
              <a:avLst/>
              <a:gdLst/>
              <a:ahLst/>
              <a:cxnLst/>
              <a:rect l="l" t="t" r="r" b="b"/>
              <a:pathLst>
                <a:path w="2447925" h="178435">
                  <a:moveTo>
                    <a:pt x="2447543" y="0"/>
                  </a:moveTo>
                  <a:lnTo>
                    <a:pt x="0" y="0"/>
                  </a:lnTo>
                  <a:lnTo>
                    <a:pt x="0" y="178307"/>
                  </a:lnTo>
                  <a:lnTo>
                    <a:pt x="2447543" y="178307"/>
                  </a:lnTo>
                  <a:lnTo>
                    <a:pt x="2447543" y="0"/>
                  </a:lnTo>
                  <a:close/>
                </a:path>
              </a:pathLst>
            </a:custGeom>
            <a:solidFill>
              <a:srgbClr val="F8F3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75360" y="3884675"/>
              <a:ext cx="2447925" cy="178435"/>
            </a:xfrm>
            <a:custGeom>
              <a:avLst/>
              <a:gdLst/>
              <a:ahLst/>
              <a:cxnLst/>
              <a:rect l="l" t="t" r="r" b="b"/>
              <a:pathLst>
                <a:path w="2447925" h="178435">
                  <a:moveTo>
                    <a:pt x="0" y="178307"/>
                  </a:moveTo>
                  <a:lnTo>
                    <a:pt x="2447543" y="178307"/>
                  </a:lnTo>
                  <a:lnTo>
                    <a:pt x="2447543" y="0"/>
                  </a:lnTo>
                  <a:lnTo>
                    <a:pt x="0" y="0"/>
                  </a:lnTo>
                  <a:lnTo>
                    <a:pt x="0" y="178307"/>
                  </a:lnTo>
                  <a:close/>
                </a:path>
              </a:pathLst>
            </a:custGeom>
            <a:ln w="9144">
              <a:solidFill>
                <a:srgbClr val="F8F3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508" y="745236"/>
            <a:ext cx="11632692" cy="562813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106926" y="300050"/>
            <a:ext cx="240411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80" dirty="0">
                <a:solidFill>
                  <a:srgbClr val="FF0000"/>
                </a:solidFill>
                <a:latin typeface="Arial Black"/>
                <a:cs typeface="Arial Black"/>
              </a:rPr>
              <a:t>Fase</a:t>
            </a:r>
            <a:r>
              <a:rPr sz="1800" spc="-14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180" dirty="0">
                <a:solidFill>
                  <a:srgbClr val="FF0000"/>
                </a:solidFill>
                <a:latin typeface="Arial Black"/>
                <a:cs typeface="Arial Black"/>
              </a:rPr>
              <a:t>1</a:t>
            </a:r>
            <a:r>
              <a:rPr sz="1800" spc="-12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FF0000"/>
                </a:solidFill>
                <a:latin typeface="Arial Black"/>
                <a:cs typeface="Arial Black"/>
              </a:rPr>
              <a:t>–</a:t>
            </a:r>
            <a:r>
              <a:rPr sz="1800" spc="-13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75" dirty="0">
                <a:solidFill>
                  <a:srgbClr val="FF0000"/>
                </a:solidFill>
                <a:latin typeface="Arial Black"/>
                <a:cs typeface="Arial Black"/>
              </a:rPr>
              <a:t>opret</a:t>
            </a:r>
            <a:r>
              <a:rPr sz="1800" spc="-13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45" dirty="0">
                <a:solidFill>
                  <a:srgbClr val="FF0000"/>
                </a:solidFill>
                <a:latin typeface="Arial Black"/>
                <a:cs typeface="Arial Black"/>
              </a:rPr>
              <a:t>bruger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40" dirty="0"/>
              <a:t>HILLERØD</a:t>
            </a:r>
            <a:r>
              <a:rPr spc="-30" dirty="0"/>
              <a:t> </a:t>
            </a:r>
            <a:r>
              <a:rPr spc="-10" dirty="0"/>
              <a:t>KOMMUNE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98416" y="234188"/>
            <a:ext cx="24041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85" dirty="0">
                <a:solidFill>
                  <a:srgbClr val="FF0000"/>
                </a:solidFill>
                <a:latin typeface="Arial Black"/>
                <a:cs typeface="Arial Black"/>
              </a:rPr>
              <a:t>Fase</a:t>
            </a:r>
            <a:r>
              <a:rPr sz="1800" spc="-13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180" dirty="0">
                <a:solidFill>
                  <a:srgbClr val="FF0000"/>
                </a:solidFill>
                <a:latin typeface="Arial Black"/>
                <a:cs typeface="Arial Black"/>
              </a:rPr>
              <a:t>1</a:t>
            </a:r>
            <a:r>
              <a:rPr sz="1800" spc="-12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FF0000"/>
                </a:solidFill>
                <a:latin typeface="Arial Black"/>
                <a:cs typeface="Arial Black"/>
              </a:rPr>
              <a:t>–</a:t>
            </a:r>
            <a:r>
              <a:rPr sz="1800" spc="-13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80" dirty="0">
                <a:solidFill>
                  <a:srgbClr val="FF0000"/>
                </a:solidFill>
                <a:latin typeface="Arial Black"/>
                <a:cs typeface="Arial Black"/>
              </a:rPr>
              <a:t>opret</a:t>
            </a:r>
            <a:r>
              <a:rPr sz="1800" spc="-13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40" dirty="0">
                <a:solidFill>
                  <a:srgbClr val="FF0000"/>
                </a:solidFill>
                <a:latin typeface="Arial Black"/>
                <a:cs typeface="Arial Black"/>
              </a:rPr>
              <a:t>bruger</a:t>
            </a:r>
            <a:endParaRPr sz="1800">
              <a:latin typeface="Arial Black"/>
              <a:cs typeface="Arial Black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1436" y="937260"/>
            <a:ext cx="10625327" cy="484784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40" dirty="0"/>
              <a:t>HILLERØD</a:t>
            </a:r>
            <a:r>
              <a:rPr spc="-30" dirty="0"/>
              <a:t> </a:t>
            </a:r>
            <a:r>
              <a:rPr spc="-10" dirty="0"/>
              <a:t>KOMMUNE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3631" y="868680"/>
            <a:ext cx="12088495" cy="5206365"/>
            <a:chOff x="103631" y="868680"/>
            <a:chExt cx="12088495" cy="52063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631" y="868680"/>
              <a:ext cx="12088368" cy="520598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263641" y="5191633"/>
              <a:ext cx="720090" cy="531495"/>
            </a:xfrm>
            <a:custGeom>
              <a:avLst/>
              <a:gdLst/>
              <a:ahLst/>
              <a:cxnLst/>
              <a:rect l="l" t="t" r="r" b="b"/>
              <a:pathLst>
                <a:path w="720089" h="531495">
                  <a:moveTo>
                    <a:pt x="561979" y="453163"/>
                  </a:moveTo>
                  <a:lnTo>
                    <a:pt x="528066" y="500113"/>
                  </a:lnTo>
                  <a:lnTo>
                    <a:pt x="719709" y="531495"/>
                  </a:lnTo>
                  <a:lnTo>
                    <a:pt x="687674" y="470141"/>
                  </a:lnTo>
                  <a:lnTo>
                    <a:pt x="585470" y="470141"/>
                  </a:lnTo>
                  <a:lnTo>
                    <a:pt x="561979" y="453163"/>
                  </a:lnTo>
                  <a:close/>
                </a:path>
                <a:path w="720089" h="531495">
                  <a:moveTo>
                    <a:pt x="595889" y="406219"/>
                  </a:moveTo>
                  <a:lnTo>
                    <a:pt x="561979" y="453163"/>
                  </a:lnTo>
                  <a:lnTo>
                    <a:pt x="585470" y="470141"/>
                  </a:lnTo>
                  <a:lnTo>
                    <a:pt x="619379" y="423202"/>
                  </a:lnTo>
                  <a:lnTo>
                    <a:pt x="595889" y="406219"/>
                  </a:lnTo>
                  <a:close/>
                </a:path>
                <a:path w="720089" h="531495">
                  <a:moveTo>
                    <a:pt x="629793" y="359283"/>
                  </a:moveTo>
                  <a:lnTo>
                    <a:pt x="595889" y="406219"/>
                  </a:lnTo>
                  <a:lnTo>
                    <a:pt x="619379" y="423202"/>
                  </a:lnTo>
                  <a:lnTo>
                    <a:pt x="585470" y="470141"/>
                  </a:lnTo>
                  <a:lnTo>
                    <a:pt x="687674" y="470141"/>
                  </a:lnTo>
                  <a:lnTo>
                    <a:pt x="629793" y="359283"/>
                  </a:lnTo>
                  <a:close/>
                </a:path>
                <a:path w="720089" h="531495">
                  <a:moveTo>
                    <a:pt x="34036" y="0"/>
                  </a:moveTo>
                  <a:lnTo>
                    <a:pt x="0" y="46990"/>
                  </a:lnTo>
                  <a:lnTo>
                    <a:pt x="561979" y="453163"/>
                  </a:lnTo>
                  <a:lnTo>
                    <a:pt x="595889" y="406219"/>
                  </a:lnTo>
                  <a:lnTo>
                    <a:pt x="34036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366517" y="284734"/>
            <a:ext cx="46647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85" dirty="0">
                <a:solidFill>
                  <a:srgbClr val="FF0000"/>
                </a:solidFill>
                <a:latin typeface="Arial Black"/>
                <a:cs typeface="Arial Black"/>
              </a:rPr>
              <a:t>Fase</a:t>
            </a:r>
            <a:r>
              <a:rPr sz="1800" spc="-12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180" dirty="0">
                <a:solidFill>
                  <a:srgbClr val="FF0000"/>
                </a:solidFill>
                <a:latin typeface="Arial Black"/>
                <a:cs typeface="Arial Black"/>
              </a:rPr>
              <a:t>1</a:t>
            </a:r>
            <a:r>
              <a:rPr sz="1800" spc="-12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FF0000"/>
                </a:solidFill>
                <a:latin typeface="Arial Black"/>
                <a:cs typeface="Arial Black"/>
              </a:rPr>
              <a:t>–</a:t>
            </a:r>
            <a:r>
              <a:rPr sz="1800" spc="-12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114" dirty="0">
                <a:solidFill>
                  <a:srgbClr val="FF0000"/>
                </a:solidFill>
                <a:latin typeface="Arial Black"/>
                <a:cs typeface="Arial Black"/>
              </a:rPr>
              <a:t>send</a:t>
            </a:r>
            <a:r>
              <a:rPr sz="1800" spc="-12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110" dirty="0">
                <a:solidFill>
                  <a:srgbClr val="FF0000"/>
                </a:solidFill>
                <a:latin typeface="Arial Black"/>
                <a:cs typeface="Arial Black"/>
              </a:rPr>
              <a:t>ansøgning</a:t>
            </a:r>
            <a:r>
              <a:rPr sz="1800" spc="-13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60" dirty="0">
                <a:solidFill>
                  <a:srgbClr val="FF0000"/>
                </a:solidFill>
                <a:latin typeface="Arial Black"/>
                <a:cs typeface="Arial Black"/>
              </a:rPr>
              <a:t>om</a:t>
            </a:r>
            <a:r>
              <a:rPr sz="1800" spc="-12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80" dirty="0">
                <a:solidFill>
                  <a:srgbClr val="FF0000"/>
                </a:solidFill>
                <a:latin typeface="Arial Black"/>
                <a:cs typeface="Arial Black"/>
              </a:rPr>
              <a:t>opret</a:t>
            </a:r>
            <a:r>
              <a:rPr sz="1800" spc="-11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Arial Black"/>
                <a:cs typeface="Arial Black"/>
              </a:rPr>
              <a:t>bruger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40" dirty="0"/>
              <a:t>HILLERØD</a:t>
            </a:r>
            <a:r>
              <a:rPr spc="-30" dirty="0"/>
              <a:t> </a:t>
            </a:r>
            <a:r>
              <a:rPr spc="-10" dirty="0"/>
              <a:t>KOMMUNE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0582" y="997153"/>
            <a:ext cx="48247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80" dirty="0"/>
              <a:t>Fase</a:t>
            </a:r>
            <a:r>
              <a:rPr sz="1800" spc="-114" dirty="0"/>
              <a:t> </a:t>
            </a:r>
            <a:r>
              <a:rPr sz="1800" spc="-180" dirty="0"/>
              <a:t>1</a:t>
            </a:r>
            <a:r>
              <a:rPr sz="1800" spc="-110" dirty="0"/>
              <a:t> </a:t>
            </a:r>
            <a:r>
              <a:rPr sz="1800" dirty="0"/>
              <a:t>–</a:t>
            </a:r>
            <a:r>
              <a:rPr sz="1800" spc="-120" dirty="0"/>
              <a:t> </a:t>
            </a:r>
            <a:r>
              <a:rPr sz="1800" spc="-75" dirty="0"/>
              <a:t>kvittering</a:t>
            </a:r>
            <a:r>
              <a:rPr sz="1800" spc="-95" dirty="0"/>
              <a:t> </a:t>
            </a:r>
            <a:r>
              <a:rPr sz="1800" spc="-40" dirty="0"/>
              <a:t>for</a:t>
            </a:r>
            <a:r>
              <a:rPr sz="1800" spc="-120" dirty="0"/>
              <a:t> </a:t>
            </a:r>
            <a:r>
              <a:rPr sz="1800" spc="-100" dirty="0"/>
              <a:t>oprettelse</a:t>
            </a:r>
            <a:r>
              <a:rPr sz="1800" spc="-125" dirty="0"/>
              <a:t> </a:t>
            </a:r>
            <a:r>
              <a:rPr sz="1800" spc="-60" dirty="0"/>
              <a:t>af</a:t>
            </a:r>
            <a:r>
              <a:rPr sz="1800" spc="-100" dirty="0"/>
              <a:t> </a:t>
            </a:r>
            <a:r>
              <a:rPr sz="1800" spc="-20" dirty="0"/>
              <a:t>bruger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777646" y="1998979"/>
            <a:ext cx="33267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Afvent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85" dirty="0">
                <a:latin typeface="Arial MT"/>
                <a:cs typeface="Arial MT"/>
              </a:rPr>
              <a:t>information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120" dirty="0">
                <a:latin typeface="Arial MT"/>
                <a:cs typeface="Arial MT"/>
              </a:rPr>
              <a:t>om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65" dirty="0">
                <a:latin typeface="Arial MT"/>
                <a:cs typeface="Arial MT"/>
              </a:rPr>
              <a:t>at</a:t>
            </a:r>
            <a:r>
              <a:rPr sz="1800" spc="25" dirty="0">
                <a:latin typeface="Arial MT"/>
                <a:cs typeface="Arial MT"/>
              </a:rPr>
              <a:t> </a:t>
            </a:r>
            <a:r>
              <a:rPr sz="1800" spc="100" dirty="0">
                <a:latin typeface="Arial MT"/>
                <a:cs typeface="Arial MT"/>
              </a:rPr>
              <a:t>du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40" dirty="0">
                <a:latin typeface="Arial MT"/>
                <a:cs typeface="Arial MT"/>
              </a:rPr>
              <a:t>er </a:t>
            </a:r>
            <a:r>
              <a:rPr sz="1800" spc="85" dirty="0">
                <a:latin typeface="Arial MT"/>
                <a:cs typeface="Arial MT"/>
              </a:rPr>
              <a:t>oprettet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65" dirty="0">
                <a:latin typeface="Arial MT"/>
                <a:cs typeface="Arial MT"/>
              </a:rPr>
              <a:t>som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45" dirty="0">
                <a:latin typeface="Arial MT"/>
                <a:cs typeface="Arial MT"/>
              </a:rPr>
              <a:t>bruger.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7646" y="5566054"/>
            <a:ext cx="5246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5" dirty="0">
                <a:latin typeface="Arial MT"/>
                <a:cs typeface="Arial MT"/>
              </a:rPr>
              <a:t>Herefter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kan</a:t>
            </a:r>
            <a:r>
              <a:rPr sz="1800" spc="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fase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2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50" dirty="0">
                <a:latin typeface="Arial MT"/>
                <a:cs typeface="Arial MT"/>
              </a:rPr>
              <a:t>starte</a:t>
            </a:r>
            <a:r>
              <a:rPr sz="1800" spc="55" dirty="0">
                <a:latin typeface="Arial MT"/>
                <a:cs typeface="Arial MT"/>
              </a:rPr>
              <a:t> </a:t>
            </a:r>
            <a:r>
              <a:rPr sz="1800" spc="-100" dirty="0">
                <a:latin typeface="Arial MT"/>
                <a:cs typeface="Arial MT"/>
              </a:rPr>
              <a:t>–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ansøgning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120" dirty="0">
                <a:latin typeface="Arial MT"/>
                <a:cs typeface="Arial MT"/>
              </a:rPr>
              <a:t>om</a:t>
            </a:r>
            <a:r>
              <a:rPr sz="1800" spc="30" dirty="0">
                <a:latin typeface="Arial MT"/>
                <a:cs typeface="Arial MT"/>
              </a:rPr>
              <a:t> </a:t>
            </a:r>
            <a:r>
              <a:rPr sz="1800" spc="50" dirty="0">
                <a:latin typeface="Arial MT"/>
                <a:cs typeface="Arial MT"/>
              </a:rPr>
              <a:t>tilskud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88589" y="1600200"/>
            <a:ext cx="4534811" cy="351434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40" dirty="0"/>
              <a:t>HILLERØD</a:t>
            </a:r>
            <a:r>
              <a:rPr spc="-30" dirty="0"/>
              <a:t> </a:t>
            </a:r>
            <a:r>
              <a:rPr spc="-10" dirty="0"/>
              <a:t>KOMMUNE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63771" y="298449"/>
            <a:ext cx="267271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20" dirty="0"/>
              <a:t>Fase</a:t>
            </a:r>
            <a:r>
              <a:rPr spc="-165" dirty="0"/>
              <a:t> </a:t>
            </a:r>
            <a:r>
              <a:rPr spc="-225" dirty="0"/>
              <a:t>2</a:t>
            </a:r>
            <a:r>
              <a:rPr spc="-160" dirty="0"/>
              <a:t> </a:t>
            </a:r>
            <a:r>
              <a:rPr dirty="0"/>
              <a:t>–</a:t>
            </a:r>
            <a:r>
              <a:rPr spc="-145" dirty="0"/>
              <a:t> </a:t>
            </a:r>
            <a:r>
              <a:rPr spc="-200" dirty="0"/>
              <a:t>søg</a:t>
            </a:r>
            <a:r>
              <a:rPr spc="-165" dirty="0"/>
              <a:t> </a:t>
            </a:r>
            <a:r>
              <a:rPr spc="-75" dirty="0"/>
              <a:t>tilskud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40" dirty="0"/>
              <a:t>HILLERØD</a:t>
            </a:r>
            <a:r>
              <a:rPr spc="-30" dirty="0"/>
              <a:t> </a:t>
            </a:r>
            <a:r>
              <a:rPr spc="-10" dirty="0"/>
              <a:t>KOMMUNE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47700" y="755904"/>
            <a:ext cx="10890885" cy="5495925"/>
            <a:chOff x="647700" y="755904"/>
            <a:chExt cx="10890885" cy="54959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7700" y="755904"/>
              <a:ext cx="10890504" cy="549554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500873" y="4335144"/>
              <a:ext cx="720090" cy="531495"/>
            </a:xfrm>
            <a:custGeom>
              <a:avLst/>
              <a:gdLst/>
              <a:ahLst/>
              <a:cxnLst/>
              <a:rect l="l" t="t" r="r" b="b"/>
              <a:pathLst>
                <a:path w="720090" h="531495">
                  <a:moveTo>
                    <a:pt x="561977" y="453174"/>
                  </a:moveTo>
                  <a:lnTo>
                    <a:pt x="528066" y="500125"/>
                  </a:lnTo>
                  <a:lnTo>
                    <a:pt x="719708" y="531494"/>
                  </a:lnTo>
                  <a:lnTo>
                    <a:pt x="687681" y="470153"/>
                  </a:lnTo>
                  <a:lnTo>
                    <a:pt x="585470" y="470153"/>
                  </a:lnTo>
                  <a:lnTo>
                    <a:pt x="561977" y="453174"/>
                  </a:lnTo>
                  <a:close/>
                </a:path>
                <a:path w="720090" h="531495">
                  <a:moveTo>
                    <a:pt x="595908" y="406196"/>
                  </a:moveTo>
                  <a:lnTo>
                    <a:pt x="561977" y="453174"/>
                  </a:lnTo>
                  <a:lnTo>
                    <a:pt x="585470" y="470153"/>
                  </a:lnTo>
                  <a:lnTo>
                    <a:pt x="619378" y="423163"/>
                  </a:lnTo>
                  <a:lnTo>
                    <a:pt x="595908" y="406196"/>
                  </a:lnTo>
                  <a:close/>
                </a:path>
                <a:path w="720090" h="531495">
                  <a:moveTo>
                    <a:pt x="629793" y="359282"/>
                  </a:moveTo>
                  <a:lnTo>
                    <a:pt x="595908" y="406196"/>
                  </a:lnTo>
                  <a:lnTo>
                    <a:pt x="619378" y="423163"/>
                  </a:lnTo>
                  <a:lnTo>
                    <a:pt x="585470" y="470153"/>
                  </a:lnTo>
                  <a:lnTo>
                    <a:pt x="687681" y="470153"/>
                  </a:lnTo>
                  <a:lnTo>
                    <a:pt x="629793" y="359282"/>
                  </a:lnTo>
                  <a:close/>
                </a:path>
                <a:path w="720090" h="531495">
                  <a:moveTo>
                    <a:pt x="34035" y="0"/>
                  </a:moveTo>
                  <a:lnTo>
                    <a:pt x="0" y="46989"/>
                  </a:lnTo>
                  <a:lnTo>
                    <a:pt x="561977" y="453174"/>
                  </a:lnTo>
                  <a:lnTo>
                    <a:pt x="595908" y="406196"/>
                  </a:lnTo>
                  <a:lnTo>
                    <a:pt x="34035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378834" y="283845"/>
            <a:ext cx="2192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85" dirty="0">
                <a:solidFill>
                  <a:srgbClr val="FF0000"/>
                </a:solidFill>
                <a:latin typeface="Arial Black"/>
                <a:cs typeface="Arial Black"/>
              </a:rPr>
              <a:t>Fase</a:t>
            </a:r>
            <a:r>
              <a:rPr sz="1800" spc="-14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180" dirty="0">
                <a:solidFill>
                  <a:srgbClr val="FF0000"/>
                </a:solidFill>
                <a:latin typeface="Arial Black"/>
                <a:cs typeface="Arial Black"/>
              </a:rPr>
              <a:t>2</a:t>
            </a:r>
            <a:r>
              <a:rPr sz="1800" spc="-13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FF0000"/>
                </a:solidFill>
                <a:latin typeface="Arial Black"/>
                <a:cs typeface="Arial Black"/>
              </a:rPr>
              <a:t>–</a:t>
            </a:r>
            <a:r>
              <a:rPr sz="1800" spc="-13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170" dirty="0">
                <a:solidFill>
                  <a:srgbClr val="FF0000"/>
                </a:solidFill>
                <a:latin typeface="Arial Black"/>
                <a:cs typeface="Arial Black"/>
              </a:rPr>
              <a:t>søg</a:t>
            </a:r>
            <a:r>
              <a:rPr sz="1800" spc="-13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55" dirty="0">
                <a:solidFill>
                  <a:srgbClr val="FF0000"/>
                </a:solidFill>
                <a:latin typeface="Arial Black"/>
                <a:cs typeface="Arial Black"/>
              </a:rPr>
              <a:t>tilskud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40" dirty="0"/>
              <a:t>HILLERØD</a:t>
            </a:r>
            <a:r>
              <a:rPr spc="-30" dirty="0"/>
              <a:t> </a:t>
            </a:r>
            <a:r>
              <a:rPr spc="-10" dirty="0"/>
              <a:t>KOMMUNE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6072" y="694944"/>
            <a:ext cx="10795000" cy="5504180"/>
            <a:chOff x="576072" y="694944"/>
            <a:chExt cx="10795000" cy="55041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6072" y="694944"/>
              <a:ext cx="10794492" cy="550361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456689" y="4938648"/>
              <a:ext cx="720090" cy="531495"/>
            </a:xfrm>
            <a:custGeom>
              <a:avLst/>
              <a:gdLst/>
              <a:ahLst/>
              <a:cxnLst/>
              <a:rect l="l" t="t" r="r" b="b"/>
              <a:pathLst>
                <a:path w="720089" h="531495">
                  <a:moveTo>
                    <a:pt x="561977" y="453174"/>
                  </a:moveTo>
                  <a:lnTo>
                    <a:pt x="528066" y="500125"/>
                  </a:lnTo>
                  <a:lnTo>
                    <a:pt x="719709" y="531494"/>
                  </a:lnTo>
                  <a:lnTo>
                    <a:pt x="687681" y="470153"/>
                  </a:lnTo>
                  <a:lnTo>
                    <a:pt x="585470" y="470153"/>
                  </a:lnTo>
                  <a:lnTo>
                    <a:pt x="561977" y="453174"/>
                  </a:lnTo>
                  <a:close/>
                </a:path>
                <a:path w="720089" h="531495">
                  <a:moveTo>
                    <a:pt x="595908" y="406196"/>
                  </a:moveTo>
                  <a:lnTo>
                    <a:pt x="561977" y="453174"/>
                  </a:lnTo>
                  <a:lnTo>
                    <a:pt x="585470" y="470153"/>
                  </a:lnTo>
                  <a:lnTo>
                    <a:pt x="619379" y="423163"/>
                  </a:lnTo>
                  <a:lnTo>
                    <a:pt x="595908" y="406196"/>
                  </a:lnTo>
                  <a:close/>
                </a:path>
                <a:path w="720089" h="531495">
                  <a:moveTo>
                    <a:pt x="629792" y="359282"/>
                  </a:moveTo>
                  <a:lnTo>
                    <a:pt x="595908" y="406196"/>
                  </a:lnTo>
                  <a:lnTo>
                    <a:pt x="619379" y="423163"/>
                  </a:lnTo>
                  <a:lnTo>
                    <a:pt x="585470" y="470153"/>
                  </a:lnTo>
                  <a:lnTo>
                    <a:pt x="687681" y="470153"/>
                  </a:lnTo>
                  <a:lnTo>
                    <a:pt x="629792" y="359282"/>
                  </a:lnTo>
                  <a:close/>
                </a:path>
                <a:path w="720089" h="531495">
                  <a:moveTo>
                    <a:pt x="34035" y="0"/>
                  </a:moveTo>
                  <a:lnTo>
                    <a:pt x="0" y="46989"/>
                  </a:lnTo>
                  <a:lnTo>
                    <a:pt x="561977" y="453174"/>
                  </a:lnTo>
                  <a:lnTo>
                    <a:pt x="595908" y="406196"/>
                  </a:lnTo>
                  <a:lnTo>
                    <a:pt x="34035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727450" y="344551"/>
            <a:ext cx="2192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85" dirty="0">
                <a:solidFill>
                  <a:srgbClr val="FF0000"/>
                </a:solidFill>
                <a:latin typeface="Arial Black"/>
                <a:cs typeface="Arial Black"/>
              </a:rPr>
              <a:t>Fase</a:t>
            </a:r>
            <a:r>
              <a:rPr sz="1800" spc="-14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180" dirty="0">
                <a:solidFill>
                  <a:srgbClr val="FF0000"/>
                </a:solidFill>
                <a:latin typeface="Arial Black"/>
                <a:cs typeface="Arial Black"/>
              </a:rPr>
              <a:t>2</a:t>
            </a:r>
            <a:r>
              <a:rPr sz="1800" spc="-13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FF0000"/>
                </a:solidFill>
                <a:latin typeface="Arial Black"/>
                <a:cs typeface="Arial Black"/>
              </a:rPr>
              <a:t>–</a:t>
            </a:r>
            <a:r>
              <a:rPr sz="1800" spc="-13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170" dirty="0">
                <a:solidFill>
                  <a:srgbClr val="FF0000"/>
                </a:solidFill>
                <a:latin typeface="Arial Black"/>
                <a:cs typeface="Arial Black"/>
              </a:rPr>
              <a:t>søg</a:t>
            </a:r>
            <a:r>
              <a:rPr sz="1800" spc="-13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55" dirty="0">
                <a:solidFill>
                  <a:srgbClr val="FF0000"/>
                </a:solidFill>
                <a:latin typeface="Arial Black"/>
                <a:cs typeface="Arial Black"/>
              </a:rPr>
              <a:t>tilskud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40" dirty="0"/>
              <a:t>HILLERØD</a:t>
            </a:r>
            <a:r>
              <a:rPr spc="-30" dirty="0"/>
              <a:t> </a:t>
            </a:r>
            <a:r>
              <a:rPr spc="-10" dirty="0"/>
              <a:t>KOMMUNE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2836" y="778763"/>
            <a:ext cx="11227435" cy="5594985"/>
            <a:chOff x="592836" y="778763"/>
            <a:chExt cx="11227435" cy="55949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2836" y="778763"/>
              <a:ext cx="11227308" cy="559460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417066" y="5305933"/>
              <a:ext cx="720090" cy="531495"/>
            </a:xfrm>
            <a:custGeom>
              <a:avLst/>
              <a:gdLst/>
              <a:ahLst/>
              <a:cxnLst/>
              <a:rect l="l" t="t" r="r" b="b"/>
              <a:pathLst>
                <a:path w="720089" h="531495">
                  <a:moveTo>
                    <a:pt x="561983" y="453166"/>
                  </a:moveTo>
                  <a:lnTo>
                    <a:pt x="528066" y="500113"/>
                  </a:lnTo>
                  <a:lnTo>
                    <a:pt x="719709" y="531494"/>
                  </a:lnTo>
                  <a:lnTo>
                    <a:pt x="687670" y="470141"/>
                  </a:lnTo>
                  <a:lnTo>
                    <a:pt x="585470" y="470141"/>
                  </a:lnTo>
                  <a:lnTo>
                    <a:pt x="561983" y="453166"/>
                  </a:lnTo>
                  <a:close/>
                </a:path>
                <a:path w="720089" h="531495">
                  <a:moveTo>
                    <a:pt x="595897" y="406224"/>
                  </a:moveTo>
                  <a:lnTo>
                    <a:pt x="561983" y="453166"/>
                  </a:lnTo>
                  <a:lnTo>
                    <a:pt x="585470" y="470141"/>
                  </a:lnTo>
                  <a:lnTo>
                    <a:pt x="619379" y="423202"/>
                  </a:lnTo>
                  <a:lnTo>
                    <a:pt x="595897" y="406224"/>
                  </a:lnTo>
                  <a:close/>
                </a:path>
                <a:path w="720089" h="531495">
                  <a:moveTo>
                    <a:pt x="629792" y="359308"/>
                  </a:moveTo>
                  <a:lnTo>
                    <a:pt x="595897" y="406224"/>
                  </a:lnTo>
                  <a:lnTo>
                    <a:pt x="619379" y="423202"/>
                  </a:lnTo>
                  <a:lnTo>
                    <a:pt x="585470" y="470141"/>
                  </a:lnTo>
                  <a:lnTo>
                    <a:pt x="687670" y="470141"/>
                  </a:lnTo>
                  <a:lnTo>
                    <a:pt x="629792" y="359308"/>
                  </a:lnTo>
                  <a:close/>
                </a:path>
                <a:path w="720089" h="531495">
                  <a:moveTo>
                    <a:pt x="34036" y="0"/>
                  </a:moveTo>
                  <a:lnTo>
                    <a:pt x="0" y="46989"/>
                  </a:lnTo>
                  <a:lnTo>
                    <a:pt x="561983" y="453166"/>
                  </a:lnTo>
                  <a:lnTo>
                    <a:pt x="595897" y="406224"/>
                  </a:lnTo>
                  <a:lnTo>
                    <a:pt x="34036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234053" y="334517"/>
            <a:ext cx="1692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85" dirty="0">
                <a:solidFill>
                  <a:srgbClr val="FF0000"/>
                </a:solidFill>
                <a:latin typeface="Arial Black"/>
                <a:cs typeface="Arial Black"/>
              </a:rPr>
              <a:t>Fase</a:t>
            </a:r>
            <a:r>
              <a:rPr sz="1800" spc="-14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FF0000"/>
                </a:solidFill>
                <a:latin typeface="Arial Black"/>
                <a:cs typeface="Arial Black"/>
              </a:rPr>
              <a:t>2</a:t>
            </a:r>
            <a:r>
              <a:rPr sz="1800" spc="18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FF0000"/>
                </a:solidFill>
                <a:latin typeface="Arial Black"/>
                <a:cs typeface="Arial Black"/>
              </a:rPr>
              <a:t>–</a:t>
            </a:r>
            <a:r>
              <a:rPr sz="1800" spc="-15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105" dirty="0">
                <a:solidFill>
                  <a:srgbClr val="FF0000"/>
                </a:solidFill>
                <a:latin typeface="Arial Black"/>
                <a:cs typeface="Arial Black"/>
              </a:rPr>
              <a:t>ansøg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40" dirty="0"/>
              <a:t>HILLERØD</a:t>
            </a:r>
            <a:r>
              <a:rPr spc="-30" dirty="0"/>
              <a:t> </a:t>
            </a:r>
            <a:r>
              <a:rPr spc="-10" dirty="0"/>
              <a:t>KOMMUNE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53795" y="678180"/>
            <a:ext cx="11249025" cy="5163185"/>
            <a:chOff x="653795" y="678180"/>
            <a:chExt cx="11249025" cy="51631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3795" y="678180"/>
              <a:ext cx="11248644" cy="516278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3646678" y="3397884"/>
              <a:ext cx="1422400" cy="2261235"/>
            </a:xfrm>
            <a:custGeom>
              <a:avLst/>
              <a:gdLst/>
              <a:ahLst/>
              <a:cxnLst/>
              <a:rect l="l" t="t" r="r" b="b"/>
              <a:pathLst>
                <a:path w="1422400" h="2261235">
                  <a:moveTo>
                    <a:pt x="719709" y="2261235"/>
                  </a:moveTo>
                  <a:lnTo>
                    <a:pt x="687666" y="2199881"/>
                  </a:lnTo>
                  <a:lnTo>
                    <a:pt x="629793" y="2089023"/>
                  </a:lnTo>
                  <a:lnTo>
                    <a:pt x="595896" y="2135936"/>
                  </a:lnTo>
                  <a:lnTo>
                    <a:pt x="34036" y="1729740"/>
                  </a:lnTo>
                  <a:lnTo>
                    <a:pt x="0" y="1776730"/>
                  </a:lnTo>
                  <a:lnTo>
                    <a:pt x="561975" y="2182914"/>
                  </a:lnTo>
                  <a:lnTo>
                    <a:pt x="528066" y="2229853"/>
                  </a:lnTo>
                  <a:lnTo>
                    <a:pt x="719709" y="2261235"/>
                  </a:lnTo>
                  <a:close/>
                </a:path>
                <a:path w="1422400" h="2261235">
                  <a:moveTo>
                    <a:pt x="1222629" y="531495"/>
                  </a:moveTo>
                  <a:lnTo>
                    <a:pt x="1190599" y="470154"/>
                  </a:lnTo>
                  <a:lnTo>
                    <a:pt x="1132713" y="359283"/>
                  </a:lnTo>
                  <a:lnTo>
                    <a:pt x="1098816" y="406196"/>
                  </a:lnTo>
                  <a:lnTo>
                    <a:pt x="536956" y="0"/>
                  </a:lnTo>
                  <a:lnTo>
                    <a:pt x="502920" y="46990"/>
                  </a:lnTo>
                  <a:lnTo>
                    <a:pt x="1064895" y="453186"/>
                  </a:lnTo>
                  <a:lnTo>
                    <a:pt x="1030986" y="500126"/>
                  </a:lnTo>
                  <a:lnTo>
                    <a:pt x="1222629" y="531495"/>
                  </a:lnTo>
                  <a:close/>
                </a:path>
                <a:path w="1422400" h="2261235">
                  <a:moveTo>
                    <a:pt x="1422273" y="1249299"/>
                  </a:moveTo>
                  <a:lnTo>
                    <a:pt x="1390243" y="1187958"/>
                  </a:lnTo>
                  <a:lnTo>
                    <a:pt x="1332357" y="1077087"/>
                  </a:lnTo>
                  <a:lnTo>
                    <a:pt x="1298460" y="1124000"/>
                  </a:lnTo>
                  <a:lnTo>
                    <a:pt x="736600" y="717804"/>
                  </a:lnTo>
                  <a:lnTo>
                    <a:pt x="702564" y="764794"/>
                  </a:lnTo>
                  <a:lnTo>
                    <a:pt x="1264539" y="1170990"/>
                  </a:lnTo>
                  <a:lnTo>
                    <a:pt x="1230630" y="1217930"/>
                  </a:lnTo>
                  <a:lnTo>
                    <a:pt x="1422273" y="1249299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453890" y="303021"/>
            <a:ext cx="15195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85" dirty="0">
                <a:solidFill>
                  <a:srgbClr val="FF0000"/>
                </a:solidFill>
                <a:latin typeface="Arial Black"/>
                <a:cs typeface="Arial Black"/>
              </a:rPr>
              <a:t>Fase</a:t>
            </a:r>
            <a:r>
              <a:rPr sz="1800" spc="-13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180" dirty="0">
                <a:solidFill>
                  <a:srgbClr val="FF0000"/>
                </a:solidFill>
                <a:latin typeface="Arial Black"/>
                <a:cs typeface="Arial Black"/>
              </a:rPr>
              <a:t>2</a:t>
            </a:r>
            <a:r>
              <a:rPr sz="1800" spc="-13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FF0000"/>
                </a:solidFill>
                <a:latin typeface="Arial Black"/>
                <a:cs typeface="Arial Black"/>
              </a:rPr>
              <a:t>–</a:t>
            </a:r>
            <a:r>
              <a:rPr sz="1800" spc="-13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60" dirty="0">
                <a:solidFill>
                  <a:srgbClr val="FF0000"/>
                </a:solidFill>
                <a:latin typeface="Arial Black"/>
                <a:cs typeface="Arial Black"/>
              </a:rPr>
              <a:t>login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40" dirty="0"/>
              <a:t>HILLERØD</a:t>
            </a:r>
            <a:r>
              <a:rPr spc="-30" dirty="0"/>
              <a:t> </a:t>
            </a:r>
            <a:r>
              <a:rPr spc="-10" dirty="0"/>
              <a:t>KOMMUNE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4172" y="705612"/>
            <a:ext cx="10984992" cy="553212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354451" y="287273"/>
            <a:ext cx="2921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85" dirty="0">
                <a:solidFill>
                  <a:srgbClr val="FF0000"/>
                </a:solidFill>
                <a:latin typeface="Arial Black"/>
                <a:cs typeface="Arial Black"/>
              </a:rPr>
              <a:t>Fase</a:t>
            </a:r>
            <a:r>
              <a:rPr sz="1800" spc="-13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180" dirty="0">
                <a:solidFill>
                  <a:srgbClr val="FF0000"/>
                </a:solidFill>
                <a:latin typeface="Arial Black"/>
                <a:cs typeface="Arial Black"/>
              </a:rPr>
              <a:t>2</a:t>
            </a:r>
            <a:r>
              <a:rPr sz="1800" spc="-13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FF0000"/>
                </a:solidFill>
                <a:latin typeface="Arial Black"/>
                <a:cs typeface="Arial Black"/>
              </a:rPr>
              <a:t>–</a:t>
            </a:r>
            <a:r>
              <a:rPr sz="1800" spc="-13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55" dirty="0">
                <a:solidFill>
                  <a:srgbClr val="FF0000"/>
                </a:solidFill>
                <a:latin typeface="Arial Black"/>
                <a:cs typeface="Arial Black"/>
              </a:rPr>
              <a:t>udfyld</a:t>
            </a:r>
            <a:r>
              <a:rPr sz="1800" spc="-12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85" dirty="0">
                <a:solidFill>
                  <a:srgbClr val="FF0000"/>
                </a:solidFill>
                <a:latin typeface="Arial Black"/>
                <a:cs typeface="Arial Black"/>
              </a:rPr>
              <a:t>ansøgning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40" dirty="0"/>
              <a:t>HILLERØD</a:t>
            </a:r>
            <a:r>
              <a:rPr spc="-30" dirty="0"/>
              <a:t> </a:t>
            </a:r>
            <a:r>
              <a:rPr spc="-10" dirty="0"/>
              <a:t>KOMMUNE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3970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40" dirty="0"/>
              <a:t>HILLERØD</a:t>
            </a:r>
            <a:r>
              <a:rPr spc="-30" dirty="0"/>
              <a:t> </a:t>
            </a:r>
            <a:r>
              <a:rPr spc="-10" dirty="0"/>
              <a:t>KOMMUNE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486257" y="695705"/>
            <a:ext cx="8265795" cy="5390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latin typeface="Arial MT"/>
                <a:cs typeface="Arial MT"/>
              </a:rPr>
              <a:t>Proceduren</a:t>
            </a:r>
            <a:r>
              <a:rPr sz="2200" spc="95" dirty="0">
                <a:latin typeface="Arial MT"/>
                <a:cs typeface="Arial MT"/>
              </a:rPr>
              <a:t> </a:t>
            </a:r>
            <a:r>
              <a:rPr sz="2200" spc="125" dirty="0">
                <a:latin typeface="Arial MT"/>
                <a:cs typeface="Arial MT"/>
              </a:rPr>
              <a:t>for</a:t>
            </a:r>
            <a:r>
              <a:rPr sz="2200" spc="6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ansøgning</a:t>
            </a:r>
            <a:r>
              <a:rPr sz="2200" spc="80" dirty="0">
                <a:latin typeface="Arial MT"/>
                <a:cs typeface="Arial MT"/>
              </a:rPr>
              <a:t> </a:t>
            </a:r>
            <a:r>
              <a:rPr sz="2200" spc="75" dirty="0">
                <a:latin typeface="Arial MT"/>
                <a:cs typeface="Arial MT"/>
              </a:rPr>
              <a:t>er</a:t>
            </a:r>
            <a:r>
              <a:rPr sz="2200" spc="60" dirty="0">
                <a:latin typeface="Arial MT"/>
                <a:cs typeface="Arial MT"/>
              </a:rPr>
              <a:t> </a:t>
            </a:r>
            <a:r>
              <a:rPr sz="2200" spc="90" dirty="0">
                <a:latin typeface="Arial MT"/>
                <a:cs typeface="Arial MT"/>
              </a:rPr>
              <a:t>opdelt</a:t>
            </a:r>
            <a:r>
              <a:rPr sz="2200" spc="75" dirty="0">
                <a:latin typeface="Arial MT"/>
                <a:cs typeface="Arial MT"/>
              </a:rPr>
              <a:t> </a:t>
            </a:r>
            <a:r>
              <a:rPr sz="2200" spc="60" dirty="0">
                <a:latin typeface="Arial MT"/>
                <a:cs typeface="Arial MT"/>
              </a:rPr>
              <a:t>i</a:t>
            </a:r>
            <a:r>
              <a:rPr sz="2200" spc="7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2</a:t>
            </a:r>
            <a:r>
              <a:rPr sz="2200" spc="65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faser.</a:t>
            </a: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2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200" spc="-65" dirty="0">
                <a:solidFill>
                  <a:srgbClr val="C90018"/>
                </a:solidFill>
                <a:latin typeface="Arial MT"/>
                <a:cs typeface="Arial MT"/>
              </a:rPr>
              <a:t>Fase</a:t>
            </a:r>
            <a:r>
              <a:rPr sz="2200" spc="-10" dirty="0">
                <a:solidFill>
                  <a:srgbClr val="C9001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C90018"/>
                </a:solidFill>
                <a:latin typeface="Arial MT"/>
                <a:cs typeface="Arial MT"/>
              </a:rPr>
              <a:t>1</a:t>
            </a:r>
            <a:r>
              <a:rPr sz="2200" spc="10" dirty="0">
                <a:solidFill>
                  <a:srgbClr val="C90018"/>
                </a:solidFill>
                <a:latin typeface="Arial MT"/>
                <a:cs typeface="Arial MT"/>
              </a:rPr>
              <a:t> </a:t>
            </a:r>
            <a:r>
              <a:rPr sz="2200" spc="-135" dirty="0">
                <a:solidFill>
                  <a:srgbClr val="C90018"/>
                </a:solidFill>
                <a:latin typeface="Arial MT"/>
                <a:cs typeface="Arial MT"/>
              </a:rPr>
              <a:t>–</a:t>
            </a:r>
            <a:r>
              <a:rPr sz="2200" spc="-25" dirty="0">
                <a:solidFill>
                  <a:srgbClr val="C90018"/>
                </a:solidFill>
                <a:latin typeface="Arial MT"/>
                <a:cs typeface="Arial MT"/>
              </a:rPr>
              <a:t> </a:t>
            </a:r>
            <a:r>
              <a:rPr sz="2200" spc="90" dirty="0">
                <a:solidFill>
                  <a:srgbClr val="C90018"/>
                </a:solidFill>
                <a:latin typeface="Arial MT"/>
                <a:cs typeface="Arial MT"/>
              </a:rPr>
              <a:t>opret</a:t>
            </a:r>
            <a:r>
              <a:rPr sz="2200" spc="-10" dirty="0">
                <a:solidFill>
                  <a:srgbClr val="C9001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C90018"/>
                </a:solidFill>
                <a:latin typeface="Arial MT"/>
                <a:cs typeface="Arial MT"/>
              </a:rPr>
              <a:t>dig</a:t>
            </a:r>
            <a:r>
              <a:rPr sz="2200" spc="-5" dirty="0">
                <a:solidFill>
                  <a:srgbClr val="C90018"/>
                </a:solidFill>
                <a:latin typeface="Arial MT"/>
                <a:cs typeface="Arial MT"/>
              </a:rPr>
              <a:t> </a:t>
            </a:r>
            <a:r>
              <a:rPr sz="2200" spc="75" dirty="0">
                <a:solidFill>
                  <a:srgbClr val="C90018"/>
                </a:solidFill>
                <a:latin typeface="Arial MT"/>
                <a:cs typeface="Arial MT"/>
              </a:rPr>
              <a:t>som</a:t>
            </a:r>
            <a:r>
              <a:rPr sz="2200" spc="-5" dirty="0">
                <a:solidFill>
                  <a:srgbClr val="C90018"/>
                </a:solidFill>
                <a:latin typeface="Arial MT"/>
                <a:cs typeface="Arial MT"/>
              </a:rPr>
              <a:t> </a:t>
            </a:r>
            <a:r>
              <a:rPr sz="2200" spc="70" dirty="0">
                <a:solidFill>
                  <a:srgbClr val="C90018"/>
                </a:solidFill>
                <a:latin typeface="Arial MT"/>
                <a:cs typeface="Arial MT"/>
              </a:rPr>
              <a:t>bruger</a:t>
            </a: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2200">
              <a:latin typeface="Arial MT"/>
              <a:cs typeface="Arial MT"/>
            </a:endParaRPr>
          </a:p>
          <a:p>
            <a:pPr marL="469265" indent="-456565">
              <a:lnSpc>
                <a:spcPct val="100000"/>
              </a:lnSpc>
              <a:buAutoNum type="arabicParenR"/>
              <a:tabLst>
                <a:tab pos="469265" algn="l"/>
              </a:tabLst>
            </a:pPr>
            <a:r>
              <a:rPr sz="2200" spc="-20" dirty="0">
                <a:latin typeface="Arial MT"/>
                <a:cs typeface="Arial MT"/>
              </a:rPr>
              <a:t>Gå</a:t>
            </a:r>
            <a:r>
              <a:rPr sz="2200" spc="-40" dirty="0">
                <a:latin typeface="Arial MT"/>
                <a:cs typeface="Arial MT"/>
              </a:rPr>
              <a:t> </a:t>
            </a:r>
            <a:r>
              <a:rPr sz="2200" spc="95" dirty="0">
                <a:latin typeface="Arial MT"/>
                <a:cs typeface="Arial MT"/>
              </a:rPr>
              <a:t>til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spc="80" dirty="0">
                <a:latin typeface="Arial MT"/>
                <a:cs typeface="Arial MT"/>
              </a:rPr>
              <a:t>portalen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Winkas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u="sng" spc="65" dirty="0">
                <a:solidFill>
                  <a:srgbClr val="B60018"/>
                </a:solidFill>
                <a:uFill>
                  <a:solidFill>
                    <a:srgbClr val="B60018"/>
                  </a:solidFill>
                </a:uFill>
                <a:latin typeface="Arial MT"/>
                <a:cs typeface="Arial MT"/>
                <a:hlinkClick r:id="rId2"/>
              </a:rPr>
              <a:t>https://foreningsportalen.hillerod.dk/</a:t>
            </a:r>
            <a:endParaRPr sz="2200">
              <a:latin typeface="Arial MT"/>
              <a:cs typeface="Arial MT"/>
            </a:endParaRPr>
          </a:p>
          <a:p>
            <a:pPr marL="469265" indent="-456565">
              <a:lnSpc>
                <a:spcPct val="100000"/>
              </a:lnSpc>
              <a:buAutoNum type="arabicParenR"/>
              <a:tabLst>
                <a:tab pos="469265" algn="l"/>
              </a:tabLst>
            </a:pPr>
            <a:r>
              <a:rPr sz="2200" spc="-45" dirty="0">
                <a:latin typeface="Arial MT"/>
                <a:cs typeface="Arial MT"/>
              </a:rPr>
              <a:t>Vælg</a:t>
            </a:r>
            <a:r>
              <a:rPr sz="2200" spc="-1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søg</a:t>
            </a:r>
            <a:r>
              <a:rPr sz="2200" spc="-135" dirty="0">
                <a:latin typeface="Arial MT"/>
                <a:cs typeface="Arial MT"/>
              </a:rPr>
              <a:t> </a:t>
            </a:r>
            <a:r>
              <a:rPr sz="2200" spc="55" dirty="0">
                <a:latin typeface="Arial MT"/>
                <a:cs typeface="Arial MT"/>
              </a:rPr>
              <a:t>tilskud</a:t>
            </a:r>
            <a:endParaRPr sz="2200">
              <a:latin typeface="Arial MT"/>
              <a:cs typeface="Arial MT"/>
            </a:endParaRPr>
          </a:p>
          <a:p>
            <a:pPr marL="469265" indent="-456565">
              <a:lnSpc>
                <a:spcPct val="100000"/>
              </a:lnSpc>
              <a:buAutoNum type="arabicParenR"/>
              <a:tabLst>
                <a:tab pos="469265" algn="l"/>
              </a:tabLst>
            </a:pPr>
            <a:r>
              <a:rPr sz="2200" spc="70" dirty="0">
                <a:latin typeface="Arial MT"/>
                <a:cs typeface="Arial MT"/>
              </a:rPr>
              <a:t>Opret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dig</a:t>
            </a:r>
            <a:r>
              <a:rPr sz="2200" spc="25" dirty="0">
                <a:latin typeface="Arial MT"/>
                <a:cs typeface="Arial MT"/>
              </a:rPr>
              <a:t> </a:t>
            </a:r>
            <a:r>
              <a:rPr sz="2200" spc="75" dirty="0">
                <a:latin typeface="Arial MT"/>
                <a:cs typeface="Arial MT"/>
              </a:rPr>
              <a:t>som</a:t>
            </a:r>
            <a:r>
              <a:rPr sz="2200" spc="25" dirty="0">
                <a:latin typeface="Arial MT"/>
                <a:cs typeface="Arial MT"/>
              </a:rPr>
              <a:t> </a:t>
            </a:r>
            <a:r>
              <a:rPr sz="2200" spc="80" dirty="0">
                <a:latin typeface="Arial MT"/>
                <a:cs typeface="Arial MT"/>
              </a:rPr>
              <a:t>bruger</a:t>
            </a:r>
            <a:r>
              <a:rPr sz="2200" spc="3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på</a:t>
            </a:r>
            <a:r>
              <a:rPr sz="2200" spc="25" dirty="0">
                <a:latin typeface="Arial MT"/>
                <a:cs typeface="Arial MT"/>
              </a:rPr>
              <a:t> </a:t>
            </a:r>
            <a:r>
              <a:rPr sz="2200" spc="70" dirty="0">
                <a:latin typeface="Arial MT"/>
                <a:cs typeface="Arial MT"/>
              </a:rPr>
              <a:t>portalen</a:t>
            </a:r>
            <a:endParaRPr sz="2200">
              <a:latin typeface="Arial MT"/>
              <a:cs typeface="Arial MT"/>
            </a:endParaRPr>
          </a:p>
          <a:p>
            <a:pPr marL="469265" indent="-456565">
              <a:lnSpc>
                <a:spcPct val="100000"/>
              </a:lnSpc>
              <a:buAutoNum type="arabicParenR"/>
              <a:tabLst>
                <a:tab pos="469265" algn="l"/>
              </a:tabLst>
            </a:pPr>
            <a:r>
              <a:rPr sz="2200" dirty="0">
                <a:latin typeface="Arial MT"/>
                <a:cs typeface="Arial MT"/>
              </a:rPr>
              <a:t>Afvent</a:t>
            </a:r>
            <a:r>
              <a:rPr sz="2200" spc="-5" dirty="0">
                <a:latin typeface="Arial MT"/>
                <a:cs typeface="Arial MT"/>
              </a:rPr>
              <a:t> </a:t>
            </a:r>
            <a:r>
              <a:rPr sz="2200" spc="75" dirty="0">
                <a:latin typeface="Arial MT"/>
                <a:cs typeface="Arial MT"/>
              </a:rPr>
              <a:t>mail</a:t>
            </a:r>
            <a:r>
              <a:rPr sz="2200" spc="25" dirty="0">
                <a:latin typeface="Arial MT"/>
                <a:cs typeface="Arial MT"/>
              </a:rPr>
              <a:t> </a:t>
            </a:r>
            <a:r>
              <a:rPr sz="2200" spc="150" dirty="0">
                <a:latin typeface="Arial MT"/>
                <a:cs typeface="Arial MT"/>
              </a:rPr>
              <a:t>om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70" dirty="0">
                <a:latin typeface="Arial MT"/>
                <a:cs typeface="Arial MT"/>
              </a:rPr>
              <a:t>at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120" dirty="0">
                <a:latin typeface="Arial MT"/>
                <a:cs typeface="Arial MT"/>
              </a:rPr>
              <a:t>du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75" dirty="0">
                <a:latin typeface="Arial MT"/>
                <a:cs typeface="Arial MT"/>
              </a:rPr>
              <a:t>er</a:t>
            </a:r>
            <a:r>
              <a:rPr sz="2200" spc="5" dirty="0">
                <a:latin typeface="Arial MT"/>
                <a:cs typeface="Arial MT"/>
              </a:rPr>
              <a:t> </a:t>
            </a:r>
            <a:r>
              <a:rPr sz="2200" spc="100" dirty="0">
                <a:latin typeface="Arial MT"/>
                <a:cs typeface="Arial MT"/>
              </a:rPr>
              <a:t>oprettet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75" dirty="0">
                <a:latin typeface="Arial MT"/>
                <a:cs typeface="Arial MT"/>
              </a:rPr>
              <a:t>som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70" dirty="0">
                <a:latin typeface="Arial MT"/>
                <a:cs typeface="Arial MT"/>
              </a:rPr>
              <a:t>bruger</a:t>
            </a: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22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2200" spc="-65" dirty="0">
                <a:solidFill>
                  <a:srgbClr val="C90018"/>
                </a:solidFill>
                <a:latin typeface="Arial MT"/>
                <a:cs typeface="Arial MT"/>
              </a:rPr>
              <a:t>Fase</a:t>
            </a:r>
            <a:r>
              <a:rPr sz="2200" dirty="0">
                <a:solidFill>
                  <a:srgbClr val="C90018"/>
                </a:solidFill>
                <a:latin typeface="Arial MT"/>
                <a:cs typeface="Arial MT"/>
              </a:rPr>
              <a:t> 2</a:t>
            </a:r>
            <a:r>
              <a:rPr sz="2200" spc="10" dirty="0">
                <a:solidFill>
                  <a:srgbClr val="C90018"/>
                </a:solidFill>
                <a:latin typeface="Arial MT"/>
                <a:cs typeface="Arial MT"/>
              </a:rPr>
              <a:t> </a:t>
            </a:r>
            <a:r>
              <a:rPr sz="2200" spc="-135" dirty="0">
                <a:solidFill>
                  <a:srgbClr val="C90018"/>
                </a:solidFill>
                <a:latin typeface="Arial MT"/>
                <a:cs typeface="Arial MT"/>
              </a:rPr>
              <a:t>–</a:t>
            </a:r>
            <a:r>
              <a:rPr sz="2200" spc="-10" dirty="0">
                <a:solidFill>
                  <a:srgbClr val="C9001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C90018"/>
                </a:solidFill>
                <a:latin typeface="Arial MT"/>
                <a:cs typeface="Arial MT"/>
              </a:rPr>
              <a:t>log</a:t>
            </a:r>
            <a:r>
              <a:rPr sz="2200" spc="-10" dirty="0">
                <a:solidFill>
                  <a:srgbClr val="C9001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C90018"/>
                </a:solidFill>
                <a:latin typeface="Arial MT"/>
                <a:cs typeface="Arial MT"/>
              </a:rPr>
              <a:t>på</a:t>
            </a:r>
            <a:r>
              <a:rPr sz="2200" spc="5" dirty="0">
                <a:solidFill>
                  <a:srgbClr val="C9001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C90018"/>
                </a:solidFill>
                <a:latin typeface="Arial MT"/>
                <a:cs typeface="Arial MT"/>
              </a:rPr>
              <a:t>og</a:t>
            </a:r>
            <a:r>
              <a:rPr sz="2200" spc="-5" dirty="0">
                <a:solidFill>
                  <a:srgbClr val="C90018"/>
                </a:solidFill>
                <a:latin typeface="Arial MT"/>
                <a:cs typeface="Arial MT"/>
              </a:rPr>
              <a:t> </a:t>
            </a:r>
            <a:r>
              <a:rPr sz="2200" dirty="0">
                <a:solidFill>
                  <a:srgbClr val="C90018"/>
                </a:solidFill>
                <a:latin typeface="Arial MT"/>
                <a:cs typeface="Arial MT"/>
              </a:rPr>
              <a:t>ansøg</a:t>
            </a:r>
            <a:r>
              <a:rPr sz="2200" spc="5" dirty="0">
                <a:solidFill>
                  <a:srgbClr val="C90018"/>
                </a:solidFill>
                <a:latin typeface="Arial MT"/>
                <a:cs typeface="Arial MT"/>
              </a:rPr>
              <a:t> </a:t>
            </a:r>
            <a:r>
              <a:rPr sz="2200" spc="150" dirty="0">
                <a:solidFill>
                  <a:srgbClr val="C90018"/>
                </a:solidFill>
                <a:latin typeface="Arial MT"/>
                <a:cs typeface="Arial MT"/>
              </a:rPr>
              <a:t>om</a:t>
            </a:r>
            <a:r>
              <a:rPr sz="2200" spc="-5" dirty="0">
                <a:solidFill>
                  <a:srgbClr val="C90018"/>
                </a:solidFill>
                <a:latin typeface="Arial MT"/>
                <a:cs typeface="Arial MT"/>
              </a:rPr>
              <a:t> </a:t>
            </a:r>
            <a:r>
              <a:rPr sz="2200" spc="55" dirty="0">
                <a:solidFill>
                  <a:srgbClr val="C90018"/>
                </a:solidFill>
                <a:latin typeface="Arial MT"/>
                <a:cs typeface="Arial MT"/>
              </a:rPr>
              <a:t>tilskud</a:t>
            </a:r>
            <a:endParaRPr sz="2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10"/>
              </a:spcBef>
            </a:pPr>
            <a:endParaRPr sz="2200">
              <a:latin typeface="Arial MT"/>
              <a:cs typeface="Arial MT"/>
            </a:endParaRPr>
          </a:p>
          <a:p>
            <a:pPr marL="469265" indent="-456565">
              <a:lnSpc>
                <a:spcPct val="100000"/>
              </a:lnSpc>
              <a:buAutoNum type="arabicParenR"/>
              <a:tabLst>
                <a:tab pos="469265" algn="l"/>
              </a:tabLst>
            </a:pPr>
            <a:r>
              <a:rPr sz="2200" spc="-10" dirty="0">
                <a:latin typeface="Arial MT"/>
                <a:cs typeface="Arial MT"/>
              </a:rPr>
              <a:t>Gå</a:t>
            </a:r>
            <a:r>
              <a:rPr sz="2200" spc="-35" dirty="0">
                <a:latin typeface="Arial MT"/>
                <a:cs typeface="Arial MT"/>
              </a:rPr>
              <a:t> </a:t>
            </a:r>
            <a:r>
              <a:rPr sz="2200" spc="95" dirty="0">
                <a:latin typeface="Arial MT"/>
                <a:cs typeface="Arial MT"/>
              </a:rPr>
              <a:t>til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spc="80" dirty="0">
                <a:latin typeface="Arial MT"/>
                <a:cs typeface="Arial MT"/>
              </a:rPr>
              <a:t>portalen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Winkas</a:t>
            </a:r>
            <a:r>
              <a:rPr sz="2200" spc="-15" dirty="0">
                <a:latin typeface="Arial MT"/>
                <a:cs typeface="Arial MT"/>
              </a:rPr>
              <a:t> </a:t>
            </a:r>
            <a:r>
              <a:rPr sz="2200" u="sng" spc="65" dirty="0">
                <a:solidFill>
                  <a:srgbClr val="B60018"/>
                </a:solidFill>
                <a:uFill>
                  <a:solidFill>
                    <a:srgbClr val="B60018"/>
                  </a:solidFill>
                </a:uFill>
                <a:latin typeface="Arial MT"/>
                <a:cs typeface="Arial MT"/>
                <a:hlinkClick r:id="rId2"/>
              </a:rPr>
              <a:t>https://foreningsportalen.hillerod.dk/</a:t>
            </a:r>
            <a:endParaRPr sz="2200">
              <a:latin typeface="Arial MT"/>
              <a:cs typeface="Arial MT"/>
            </a:endParaRPr>
          </a:p>
          <a:p>
            <a:pPr marL="469265" indent="-456565">
              <a:lnSpc>
                <a:spcPct val="100000"/>
              </a:lnSpc>
              <a:buAutoNum type="arabicParenR"/>
              <a:tabLst>
                <a:tab pos="469265" algn="l"/>
              </a:tabLst>
            </a:pPr>
            <a:r>
              <a:rPr sz="2200" spc="-45" dirty="0">
                <a:latin typeface="Arial MT"/>
                <a:cs typeface="Arial MT"/>
              </a:rPr>
              <a:t>Vælg</a:t>
            </a:r>
            <a:r>
              <a:rPr sz="2200" spc="-11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søg</a:t>
            </a:r>
            <a:r>
              <a:rPr sz="2200" spc="-135" dirty="0">
                <a:latin typeface="Arial MT"/>
                <a:cs typeface="Arial MT"/>
              </a:rPr>
              <a:t> </a:t>
            </a:r>
            <a:r>
              <a:rPr sz="2200" spc="55" dirty="0">
                <a:latin typeface="Arial MT"/>
                <a:cs typeface="Arial MT"/>
              </a:rPr>
              <a:t>tilskud</a:t>
            </a:r>
            <a:endParaRPr sz="2200">
              <a:latin typeface="Arial MT"/>
              <a:cs typeface="Arial MT"/>
            </a:endParaRPr>
          </a:p>
          <a:p>
            <a:pPr marL="469265" indent="-456565">
              <a:lnSpc>
                <a:spcPct val="100000"/>
              </a:lnSpc>
              <a:buAutoNum type="arabicParenR"/>
              <a:tabLst>
                <a:tab pos="469265" algn="l"/>
              </a:tabLst>
            </a:pPr>
            <a:r>
              <a:rPr sz="2200" dirty="0">
                <a:latin typeface="Arial MT"/>
                <a:cs typeface="Arial MT"/>
              </a:rPr>
              <a:t>Login på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95" dirty="0">
                <a:latin typeface="Arial MT"/>
                <a:cs typeface="Arial MT"/>
              </a:rPr>
              <a:t>din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55" dirty="0">
                <a:latin typeface="Arial MT"/>
                <a:cs typeface="Arial MT"/>
              </a:rPr>
              <a:t>bruger,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75" dirty="0">
                <a:latin typeface="Arial MT"/>
                <a:cs typeface="Arial MT"/>
              </a:rPr>
              <a:t>som</a:t>
            </a:r>
            <a:r>
              <a:rPr sz="2200" dirty="0">
                <a:latin typeface="Arial MT"/>
                <a:cs typeface="Arial MT"/>
              </a:rPr>
              <a:t> </a:t>
            </a:r>
            <a:r>
              <a:rPr sz="2200" spc="110" dirty="0">
                <a:latin typeface="Arial MT"/>
                <a:cs typeface="Arial MT"/>
              </a:rPr>
              <a:t>du</a:t>
            </a:r>
            <a:r>
              <a:rPr sz="2200" spc="10" dirty="0">
                <a:latin typeface="Arial MT"/>
                <a:cs typeface="Arial MT"/>
              </a:rPr>
              <a:t> </a:t>
            </a:r>
            <a:r>
              <a:rPr sz="2200" spc="80" dirty="0">
                <a:latin typeface="Arial MT"/>
                <a:cs typeface="Arial MT"/>
              </a:rPr>
              <a:t>har</a:t>
            </a:r>
            <a:r>
              <a:rPr sz="2200" spc="15" dirty="0">
                <a:latin typeface="Arial MT"/>
                <a:cs typeface="Arial MT"/>
              </a:rPr>
              <a:t> </a:t>
            </a:r>
            <a:r>
              <a:rPr sz="2200" spc="85" dirty="0">
                <a:latin typeface="Arial MT"/>
                <a:cs typeface="Arial MT"/>
              </a:rPr>
              <a:t>oprettet</a:t>
            </a:r>
            <a:endParaRPr sz="2200">
              <a:latin typeface="Arial MT"/>
              <a:cs typeface="Arial MT"/>
            </a:endParaRPr>
          </a:p>
          <a:p>
            <a:pPr marL="469265" indent="-456565">
              <a:lnSpc>
                <a:spcPct val="100000"/>
              </a:lnSpc>
              <a:buAutoNum type="arabicParenR"/>
              <a:tabLst>
                <a:tab pos="469265" algn="l"/>
              </a:tabLst>
            </a:pPr>
            <a:r>
              <a:rPr sz="2200" spc="65" dirty="0">
                <a:latin typeface="Arial MT"/>
                <a:cs typeface="Arial MT"/>
              </a:rPr>
              <a:t>Udfyld</a:t>
            </a:r>
            <a:r>
              <a:rPr sz="2200" spc="9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ansøgning</a:t>
            </a:r>
            <a:r>
              <a:rPr sz="2200" spc="85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og</a:t>
            </a:r>
            <a:r>
              <a:rPr sz="2200" spc="4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vedlæg</a:t>
            </a:r>
            <a:r>
              <a:rPr sz="2200" spc="60" dirty="0">
                <a:latin typeface="Arial MT"/>
                <a:cs typeface="Arial MT"/>
              </a:rPr>
              <a:t> </a:t>
            </a:r>
            <a:r>
              <a:rPr sz="2200" spc="-10" dirty="0">
                <a:latin typeface="Arial MT"/>
                <a:cs typeface="Arial MT"/>
              </a:rPr>
              <a:t>bilag</a:t>
            </a:r>
            <a:endParaRPr sz="2200">
              <a:latin typeface="Arial MT"/>
              <a:cs typeface="Arial MT"/>
            </a:endParaRPr>
          </a:p>
          <a:p>
            <a:pPr marL="469265" indent="-456565">
              <a:lnSpc>
                <a:spcPct val="100000"/>
              </a:lnSpc>
              <a:spcBef>
                <a:spcPts val="5"/>
              </a:spcBef>
              <a:buAutoNum type="arabicParenR"/>
              <a:tabLst>
                <a:tab pos="469265" algn="l"/>
              </a:tabLst>
            </a:pPr>
            <a:r>
              <a:rPr sz="2200" spc="50" dirty="0">
                <a:latin typeface="Arial MT"/>
                <a:cs typeface="Arial MT"/>
              </a:rPr>
              <a:t>Afvent</a:t>
            </a:r>
            <a:r>
              <a:rPr sz="2200" spc="-40" dirty="0">
                <a:latin typeface="Arial MT"/>
                <a:cs typeface="Arial MT"/>
              </a:rPr>
              <a:t> </a:t>
            </a:r>
            <a:r>
              <a:rPr sz="2200" spc="80" dirty="0">
                <a:latin typeface="Arial MT"/>
                <a:cs typeface="Arial MT"/>
              </a:rPr>
              <a:t>mail</a:t>
            </a:r>
            <a:r>
              <a:rPr sz="2200" spc="-5" dirty="0">
                <a:latin typeface="Arial MT"/>
                <a:cs typeface="Arial MT"/>
              </a:rPr>
              <a:t> </a:t>
            </a:r>
            <a:r>
              <a:rPr sz="2200" spc="100" dirty="0">
                <a:latin typeface="Arial MT"/>
                <a:cs typeface="Arial MT"/>
              </a:rPr>
              <a:t>med</a:t>
            </a:r>
            <a:r>
              <a:rPr sz="2200" spc="-10" dirty="0">
                <a:latin typeface="Arial MT"/>
                <a:cs typeface="Arial MT"/>
              </a:rPr>
              <a:t> </a:t>
            </a:r>
            <a:r>
              <a:rPr sz="2200" spc="70" dirty="0">
                <a:latin typeface="Arial MT"/>
                <a:cs typeface="Arial MT"/>
              </a:rPr>
              <a:t>kvittering</a:t>
            </a:r>
            <a:r>
              <a:rPr sz="2200" spc="-20" dirty="0">
                <a:latin typeface="Arial MT"/>
                <a:cs typeface="Arial MT"/>
              </a:rPr>
              <a:t> </a:t>
            </a:r>
            <a:r>
              <a:rPr sz="2200" spc="125" dirty="0">
                <a:latin typeface="Arial MT"/>
                <a:cs typeface="Arial MT"/>
              </a:rPr>
              <a:t>for</a:t>
            </a:r>
            <a:r>
              <a:rPr sz="2200" spc="-30" dirty="0">
                <a:latin typeface="Arial MT"/>
                <a:cs typeface="Arial MT"/>
              </a:rPr>
              <a:t> </a:t>
            </a:r>
            <a:r>
              <a:rPr sz="2200" spc="75" dirty="0">
                <a:latin typeface="Arial MT"/>
                <a:cs typeface="Arial MT"/>
              </a:rPr>
              <a:t>at</a:t>
            </a:r>
            <a:r>
              <a:rPr sz="2200" spc="-35" dirty="0">
                <a:latin typeface="Arial MT"/>
                <a:cs typeface="Arial MT"/>
              </a:rPr>
              <a:t> </a:t>
            </a:r>
            <a:r>
              <a:rPr sz="2200" spc="110" dirty="0">
                <a:latin typeface="Arial MT"/>
                <a:cs typeface="Arial MT"/>
              </a:rPr>
              <a:t>du</a:t>
            </a:r>
            <a:r>
              <a:rPr sz="2200" spc="-25" dirty="0">
                <a:latin typeface="Arial MT"/>
                <a:cs typeface="Arial MT"/>
              </a:rPr>
              <a:t> </a:t>
            </a:r>
            <a:r>
              <a:rPr sz="2200" spc="80" dirty="0">
                <a:latin typeface="Arial MT"/>
                <a:cs typeface="Arial MT"/>
              </a:rPr>
              <a:t>har</a:t>
            </a:r>
            <a:r>
              <a:rPr sz="2200" spc="-20" dirty="0">
                <a:latin typeface="Arial MT"/>
                <a:cs typeface="Arial MT"/>
              </a:rPr>
              <a:t> </a:t>
            </a:r>
            <a:r>
              <a:rPr sz="2200" dirty="0">
                <a:latin typeface="Arial MT"/>
                <a:cs typeface="Arial MT"/>
              </a:rPr>
              <a:t>søgt</a:t>
            </a:r>
            <a:r>
              <a:rPr sz="2200" spc="-35" dirty="0">
                <a:latin typeface="Arial MT"/>
                <a:cs typeface="Arial MT"/>
              </a:rPr>
              <a:t> </a:t>
            </a:r>
            <a:r>
              <a:rPr sz="2200" spc="60" dirty="0">
                <a:latin typeface="Arial MT"/>
                <a:cs typeface="Arial MT"/>
              </a:rPr>
              <a:t>puljen</a:t>
            </a:r>
            <a:endParaRPr sz="220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5360" y="6369201"/>
            <a:ext cx="1432560" cy="19113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0"/>
              </a:spcBef>
            </a:pPr>
            <a:r>
              <a:rPr sz="1100" spc="-40" dirty="0">
                <a:solidFill>
                  <a:srgbClr val="687C92"/>
                </a:solidFill>
                <a:latin typeface="Arial MT"/>
                <a:cs typeface="Arial MT"/>
              </a:rPr>
              <a:t>HILLERØD</a:t>
            </a:r>
            <a:r>
              <a:rPr sz="1100" spc="-30" dirty="0">
                <a:solidFill>
                  <a:srgbClr val="687C92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687C92"/>
                </a:solidFill>
                <a:latin typeface="Arial MT"/>
                <a:cs typeface="Arial MT"/>
              </a:rPr>
              <a:t>KOMMUNE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812" y="960119"/>
            <a:ext cx="10727436" cy="589787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919729" y="308609"/>
            <a:ext cx="39541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85" dirty="0">
                <a:solidFill>
                  <a:srgbClr val="FF0000"/>
                </a:solidFill>
                <a:latin typeface="Arial Black"/>
                <a:cs typeface="Arial Black"/>
              </a:rPr>
              <a:t>Fase</a:t>
            </a:r>
            <a:r>
              <a:rPr sz="1800" spc="-13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180" dirty="0">
                <a:solidFill>
                  <a:srgbClr val="FF0000"/>
                </a:solidFill>
                <a:latin typeface="Arial Black"/>
                <a:cs typeface="Arial Black"/>
              </a:rPr>
              <a:t>2</a:t>
            </a:r>
            <a:r>
              <a:rPr sz="1800" spc="-13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FF0000"/>
                </a:solidFill>
                <a:latin typeface="Arial Black"/>
                <a:cs typeface="Arial Black"/>
              </a:rPr>
              <a:t>–</a:t>
            </a:r>
            <a:r>
              <a:rPr sz="1800" spc="-13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55" dirty="0">
                <a:solidFill>
                  <a:srgbClr val="FF0000"/>
                </a:solidFill>
                <a:latin typeface="Arial Black"/>
                <a:cs typeface="Arial Black"/>
              </a:rPr>
              <a:t>udfyld</a:t>
            </a:r>
            <a:r>
              <a:rPr sz="1800" spc="-12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85" dirty="0">
                <a:solidFill>
                  <a:srgbClr val="FF0000"/>
                </a:solidFill>
                <a:latin typeface="Arial Black"/>
                <a:cs typeface="Arial Black"/>
              </a:rPr>
              <a:t>ansøgningsfelterne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44442" y="862583"/>
            <a:ext cx="5000625" cy="551078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6283" y="570433"/>
            <a:ext cx="211836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000000"/>
                </a:solidFill>
                <a:latin typeface="Arial MT"/>
                <a:cs typeface="Arial MT"/>
              </a:rPr>
              <a:t>Eksempel</a:t>
            </a:r>
            <a:r>
              <a:rPr spc="6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pc="-25" dirty="0">
                <a:solidFill>
                  <a:srgbClr val="000000"/>
                </a:solidFill>
                <a:latin typeface="Arial MT"/>
                <a:cs typeface="Arial MT"/>
              </a:rPr>
              <a:t>på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pc="50" dirty="0">
                <a:solidFill>
                  <a:srgbClr val="000000"/>
                </a:solidFill>
                <a:latin typeface="Arial MT"/>
                <a:cs typeface="Arial MT"/>
              </a:rPr>
              <a:t>budgetskabelon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40" dirty="0"/>
              <a:t>HILLERØD</a:t>
            </a:r>
            <a:r>
              <a:rPr spc="-30" dirty="0"/>
              <a:t> </a:t>
            </a:r>
            <a:r>
              <a:rPr spc="-10" dirty="0"/>
              <a:t>KOMMUNE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573526" y="248539"/>
            <a:ext cx="25507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85" dirty="0">
                <a:solidFill>
                  <a:srgbClr val="FF0000"/>
                </a:solidFill>
                <a:latin typeface="Arial Black"/>
                <a:cs typeface="Arial Black"/>
              </a:rPr>
              <a:t>Fase</a:t>
            </a:r>
            <a:r>
              <a:rPr sz="1800" spc="-13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180" dirty="0">
                <a:solidFill>
                  <a:srgbClr val="FF0000"/>
                </a:solidFill>
                <a:latin typeface="Arial Black"/>
                <a:cs typeface="Arial Black"/>
              </a:rPr>
              <a:t>2</a:t>
            </a:r>
            <a:r>
              <a:rPr sz="1800" spc="-12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FF0000"/>
                </a:solidFill>
                <a:latin typeface="Arial Black"/>
                <a:cs typeface="Arial Black"/>
              </a:rPr>
              <a:t>–</a:t>
            </a:r>
            <a:r>
              <a:rPr sz="1800" spc="-13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55" dirty="0">
                <a:solidFill>
                  <a:srgbClr val="FF0000"/>
                </a:solidFill>
                <a:latin typeface="Arial Black"/>
                <a:cs typeface="Arial Black"/>
              </a:rPr>
              <a:t>udfyld</a:t>
            </a:r>
            <a:r>
              <a:rPr sz="1800" spc="-12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60" dirty="0">
                <a:solidFill>
                  <a:srgbClr val="FF0000"/>
                </a:solidFill>
                <a:latin typeface="Arial Black"/>
                <a:cs typeface="Arial Black"/>
              </a:rPr>
              <a:t>budget</a:t>
            </a:r>
            <a:endParaRPr sz="1800"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91668" y="797051"/>
            <a:ext cx="11383010" cy="5512435"/>
            <a:chOff x="391668" y="797051"/>
            <a:chExt cx="11383010" cy="55124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1668" y="797051"/>
              <a:ext cx="11382756" cy="551230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347961" y="1207896"/>
              <a:ext cx="720090" cy="531495"/>
            </a:xfrm>
            <a:custGeom>
              <a:avLst/>
              <a:gdLst/>
              <a:ahLst/>
              <a:cxnLst/>
              <a:rect l="l" t="t" r="r" b="b"/>
              <a:pathLst>
                <a:path w="720090" h="531494">
                  <a:moveTo>
                    <a:pt x="561977" y="453174"/>
                  </a:moveTo>
                  <a:lnTo>
                    <a:pt x="528066" y="500125"/>
                  </a:lnTo>
                  <a:lnTo>
                    <a:pt x="719709" y="531494"/>
                  </a:lnTo>
                  <a:lnTo>
                    <a:pt x="687681" y="470153"/>
                  </a:lnTo>
                  <a:lnTo>
                    <a:pt x="585470" y="470153"/>
                  </a:lnTo>
                  <a:lnTo>
                    <a:pt x="561977" y="453174"/>
                  </a:lnTo>
                  <a:close/>
                </a:path>
                <a:path w="720090" h="531494">
                  <a:moveTo>
                    <a:pt x="595908" y="406196"/>
                  </a:moveTo>
                  <a:lnTo>
                    <a:pt x="561977" y="453174"/>
                  </a:lnTo>
                  <a:lnTo>
                    <a:pt x="585470" y="470153"/>
                  </a:lnTo>
                  <a:lnTo>
                    <a:pt x="619379" y="423163"/>
                  </a:lnTo>
                  <a:lnTo>
                    <a:pt x="595908" y="406196"/>
                  </a:lnTo>
                  <a:close/>
                </a:path>
                <a:path w="720090" h="531494">
                  <a:moveTo>
                    <a:pt x="629793" y="359282"/>
                  </a:moveTo>
                  <a:lnTo>
                    <a:pt x="595908" y="406196"/>
                  </a:lnTo>
                  <a:lnTo>
                    <a:pt x="619379" y="423163"/>
                  </a:lnTo>
                  <a:lnTo>
                    <a:pt x="585470" y="470153"/>
                  </a:lnTo>
                  <a:lnTo>
                    <a:pt x="687681" y="470153"/>
                  </a:lnTo>
                  <a:lnTo>
                    <a:pt x="629793" y="359282"/>
                  </a:lnTo>
                  <a:close/>
                </a:path>
                <a:path w="720090" h="531494">
                  <a:moveTo>
                    <a:pt x="34036" y="0"/>
                  </a:moveTo>
                  <a:lnTo>
                    <a:pt x="0" y="46989"/>
                  </a:lnTo>
                  <a:lnTo>
                    <a:pt x="561977" y="453174"/>
                  </a:lnTo>
                  <a:lnTo>
                    <a:pt x="595908" y="406196"/>
                  </a:lnTo>
                  <a:lnTo>
                    <a:pt x="34036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593719" y="379857"/>
            <a:ext cx="34194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85" dirty="0">
                <a:solidFill>
                  <a:srgbClr val="FF0000"/>
                </a:solidFill>
                <a:latin typeface="Arial Black"/>
                <a:cs typeface="Arial Black"/>
              </a:rPr>
              <a:t>Fase</a:t>
            </a:r>
            <a:r>
              <a:rPr sz="1800" spc="-13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180" dirty="0">
                <a:solidFill>
                  <a:srgbClr val="FF0000"/>
                </a:solidFill>
                <a:latin typeface="Arial Black"/>
                <a:cs typeface="Arial Black"/>
              </a:rPr>
              <a:t>2</a:t>
            </a:r>
            <a:r>
              <a:rPr sz="1800" spc="-12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FF0000"/>
                </a:solidFill>
                <a:latin typeface="Arial Black"/>
                <a:cs typeface="Arial Black"/>
              </a:rPr>
              <a:t>–</a:t>
            </a:r>
            <a:r>
              <a:rPr sz="1800" spc="-13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55" dirty="0">
                <a:solidFill>
                  <a:srgbClr val="FF0000"/>
                </a:solidFill>
                <a:latin typeface="Arial Black"/>
                <a:cs typeface="Arial Black"/>
              </a:rPr>
              <a:t>udfyld</a:t>
            </a:r>
            <a:r>
              <a:rPr sz="1800" spc="-12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145" dirty="0">
                <a:solidFill>
                  <a:srgbClr val="FF0000"/>
                </a:solidFill>
                <a:latin typeface="Arial Black"/>
                <a:cs typeface="Arial Black"/>
              </a:rPr>
              <a:t>og</a:t>
            </a:r>
            <a:r>
              <a:rPr sz="1800" spc="-125" dirty="0">
                <a:solidFill>
                  <a:srgbClr val="FF0000"/>
                </a:solidFill>
                <a:latin typeface="Arial Black"/>
                <a:cs typeface="Arial Black"/>
              </a:rPr>
              <a:t> vedlæg</a:t>
            </a:r>
            <a:r>
              <a:rPr sz="1800" spc="-14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10" dirty="0">
                <a:solidFill>
                  <a:srgbClr val="FF0000"/>
                </a:solidFill>
                <a:latin typeface="Arial Black"/>
                <a:cs typeface="Arial Black"/>
              </a:rPr>
              <a:t>filer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40" dirty="0"/>
              <a:t>HILLERØD</a:t>
            </a:r>
            <a:r>
              <a:rPr spc="-30" dirty="0"/>
              <a:t> </a:t>
            </a:r>
            <a:r>
              <a:rPr spc="-10" dirty="0"/>
              <a:t>KOMMUNE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4983" y="797051"/>
            <a:ext cx="10162032" cy="525139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528821" y="304038"/>
            <a:ext cx="2664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85" dirty="0">
                <a:solidFill>
                  <a:srgbClr val="FF0000"/>
                </a:solidFill>
                <a:latin typeface="Arial Black"/>
                <a:cs typeface="Arial Black"/>
              </a:rPr>
              <a:t>Fase</a:t>
            </a:r>
            <a:r>
              <a:rPr sz="1800" spc="-13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180" dirty="0">
                <a:solidFill>
                  <a:srgbClr val="FF0000"/>
                </a:solidFill>
                <a:latin typeface="Arial Black"/>
                <a:cs typeface="Arial Black"/>
              </a:rPr>
              <a:t>2</a:t>
            </a:r>
            <a:r>
              <a:rPr sz="1800" spc="-13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FF0000"/>
                </a:solidFill>
                <a:latin typeface="Arial Black"/>
                <a:cs typeface="Arial Black"/>
              </a:rPr>
              <a:t>–</a:t>
            </a:r>
            <a:r>
              <a:rPr sz="1800" spc="-13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55" dirty="0">
                <a:solidFill>
                  <a:srgbClr val="FF0000"/>
                </a:solidFill>
                <a:latin typeface="Arial Black"/>
                <a:cs typeface="Arial Black"/>
              </a:rPr>
              <a:t>udfyld</a:t>
            </a:r>
            <a:r>
              <a:rPr sz="1800" spc="-12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45" dirty="0">
                <a:solidFill>
                  <a:srgbClr val="FF0000"/>
                </a:solidFill>
                <a:latin typeface="Arial Black"/>
                <a:cs typeface="Arial Black"/>
              </a:rPr>
              <a:t>felterne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40" dirty="0"/>
              <a:t>HILLERØD</a:t>
            </a:r>
            <a:r>
              <a:rPr spc="-30" dirty="0"/>
              <a:t> </a:t>
            </a:r>
            <a:r>
              <a:rPr spc="-10" dirty="0"/>
              <a:t>KOMMUNE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2912" y="6343718"/>
            <a:ext cx="2115185" cy="243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60"/>
              </a:lnSpc>
              <a:tabLst>
                <a:tab pos="681990" algn="l"/>
              </a:tabLst>
            </a:pPr>
            <a:r>
              <a:rPr sz="2100" spc="-37" baseline="-3968" dirty="0">
                <a:solidFill>
                  <a:srgbClr val="687C92"/>
                </a:solidFill>
                <a:latin typeface="Arial MT"/>
                <a:cs typeface="Arial MT"/>
              </a:rPr>
              <a:t>24</a:t>
            </a:r>
            <a:r>
              <a:rPr sz="2100" baseline="-3968" dirty="0">
                <a:solidFill>
                  <a:srgbClr val="687C92"/>
                </a:solidFill>
                <a:latin typeface="Arial MT"/>
                <a:cs typeface="Arial MT"/>
              </a:rPr>
              <a:t>	</a:t>
            </a:r>
            <a:r>
              <a:rPr sz="1100" spc="-40" dirty="0">
                <a:solidFill>
                  <a:srgbClr val="687C92"/>
                </a:solidFill>
                <a:latin typeface="Arial MT"/>
                <a:cs typeface="Arial MT"/>
              </a:rPr>
              <a:t>HILLERØD</a:t>
            </a:r>
            <a:r>
              <a:rPr sz="1100" spc="-30" dirty="0">
                <a:solidFill>
                  <a:srgbClr val="687C92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687C92"/>
                </a:solidFill>
                <a:latin typeface="Arial MT"/>
                <a:cs typeface="Arial MT"/>
              </a:rPr>
              <a:t>KOMMUNE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10895" y="736090"/>
            <a:ext cx="11511280" cy="5972175"/>
            <a:chOff x="310895" y="736090"/>
            <a:chExt cx="11511280" cy="59721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0895" y="736090"/>
              <a:ext cx="11510772" cy="597175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444998" y="5787542"/>
              <a:ext cx="720090" cy="531495"/>
            </a:xfrm>
            <a:custGeom>
              <a:avLst/>
              <a:gdLst/>
              <a:ahLst/>
              <a:cxnLst/>
              <a:rect l="l" t="t" r="r" b="b"/>
              <a:pathLst>
                <a:path w="720089" h="531495">
                  <a:moveTo>
                    <a:pt x="561984" y="453140"/>
                  </a:moveTo>
                  <a:lnTo>
                    <a:pt x="528065" y="500087"/>
                  </a:lnTo>
                  <a:lnTo>
                    <a:pt x="719709" y="531469"/>
                  </a:lnTo>
                  <a:lnTo>
                    <a:pt x="687670" y="470115"/>
                  </a:lnTo>
                  <a:lnTo>
                    <a:pt x="585469" y="470115"/>
                  </a:lnTo>
                  <a:lnTo>
                    <a:pt x="561984" y="453140"/>
                  </a:lnTo>
                  <a:close/>
                </a:path>
                <a:path w="720089" h="531495">
                  <a:moveTo>
                    <a:pt x="595896" y="406200"/>
                  </a:moveTo>
                  <a:lnTo>
                    <a:pt x="561984" y="453140"/>
                  </a:lnTo>
                  <a:lnTo>
                    <a:pt x="585469" y="470115"/>
                  </a:lnTo>
                  <a:lnTo>
                    <a:pt x="619378" y="423176"/>
                  </a:lnTo>
                  <a:lnTo>
                    <a:pt x="595896" y="406200"/>
                  </a:lnTo>
                  <a:close/>
                </a:path>
                <a:path w="720089" h="531495">
                  <a:moveTo>
                    <a:pt x="629792" y="359283"/>
                  </a:moveTo>
                  <a:lnTo>
                    <a:pt x="595896" y="406200"/>
                  </a:lnTo>
                  <a:lnTo>
                    <a:pt x="619378" y="423176"/>
                  </a:lnTo>
                  <a:lnTo>
                    <a:pt x="585469" y="470115"/>
                  </a:lnTo>
                  <a:lnTo>
                    <a:pt x="687670" y="470115"/>
                  </a:lnTo>
                  <a:lnTo>
                    <a:pt x="629792" y="359283"/>
                  </a:lnTo>
                  <a:close/>
                </a:path>
                <a:path w="720089" h="531495">
                  <a:moveTo>
                    <a:pt x="34036" y="0"/>
                  </a:moveTo>
                  <a:lnTo>
                    <a:pt x="0" y="46939"/>
                  </a:lnTo>
                  <a:lnTo>
                    <a:pt x="561984" y="453140"/>
                  </a:lnTo>
                  <a:lnTo>
                    <a:pt x="595896" y="406200"/>
                  </a:lnTo>
                  <a:lnTo>
                    <a:pt x="34036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407409" y="228980"/>
            <a:ext cx="3323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85" dirty="0">
                <a:solidFill>
                  <a:srgbClr val="FF0000"/>
                </a:solidFill>
                <a:latin typeface="Arial Black"/>
                <a:cs typeface="Arial Black"/>
              </a:rPr>
              <a:t>Fase</a:t>
            </a:r>
            <a:r>
              <a:rPr sz="1800" spc="-13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180" dirty="0">
                <a:solidFill>
                  <a:srgbClr val="FF0000"/>
                </a:solidFill>
                <a:latin typeface="Arial Black"/>
                <a:cs typeface="Arial Black"/>
              </a:rPr>
              <a:t>2</a:t>
            </a:r>
            <a:r>
              <a:rPr sz="1800" spc="-12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FF0000"/>
                </a:solidFill>
                <a:latin typeface="Arial Black"/>
                <a:cs typeface="Arial Black"/>
              </a:rPr>
              <a:t>–</a:t>
            </a:r>
            <a:r>
              <a:rPr sz="1800" spc="-13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55" dirty="0">
                <a:solidFill>
                  <a:srgbClr val="FF0000"/>
                </a:solidFill>
                <a:latin typeface="Arial Black"/>
                <a:cs typeface="Arial Black"/>
              </a:rPr>
              <a:t>udfyld</a:t>
            </a:r>
            <a:r>
              <a:rPr sz="1800" spc="-12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145" dirty="0">
                <a:solidFill>
                  <a:srgbClr val="FF0000"/>
                </a:solidFill>
                <a:latin typeface="Arial Black"/>
                <a:cs typeface="Arial Black"/>
              </a:rPr>
              <a:t>og</a:t>
            </a:r>
            <a:r>
              <a:rPr sz="1800" spc="-13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FF0000"/>
                </a:solidFill>
                <a:latin typeface="Arial Black"/>
                <a:cs typeface="Arial Black"/>
              </a:rPr>
              <a:t>tryk</a:t>
            </a:r>
            <a:r>
              <a:rPr sz="1800" spc="-12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55" dirty="0">
                <a:solidFill>
                  <a:srgbClr val="FF0000"/>
                </a:solidFill>
                <a:latin typeface="Arial Black"/>
                <a:cs typeface="Arial Black"/>
              </a:rPr>
              <a:t>videre</a:t>
            </a:r>
            <a:endParaRPr sz="1800">
              <a:latin typeface="Arial Black"/>
              <a:cs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14400" y="1046988"/>
            <a:ext cx="11198860" cy="5079365"/>
            <a:chOff x="914400" y="1046988"/>
            <a:chExt cx="11198860" cy="50793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00" y="1046988"/>
              <a:ext cx="11198352" cy="507932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094478" y="5502528"/>
              <a:ext cx="720090" cy="531495"/>
            </a:xfrm>
            <a:custGeom>
              <a:avLst/>
              <a:gdLst/>
              <a:ahLst/>
              <a:cxnLst/>
              <a:rect l="l" t="t" r="r" b="b"/>
              <a:pathLst>
                <a:path w="720089" h="531495">
                  <a:moveTo>
                    <a:pt x="561983" y="453166"/>
                  </a:moveTo>
                  <a:lnTo>
                    <a:pt x="528066" y="500113"/>
                  </a:lnTo>
                  <a:lnTo>
                    <a:pt x="719709" y="531495"/>
                  </a:lnTo>
                  <a:lnTo>
                    <a:pt x="687670" y="470141"/>
                  </a:lnTo>
                  <a:lnTo>
                    <a:pt x="585470" y="470141"/>
                  </a:lnTo>
                  <a:lnTo>
                    <a:pt x="561983" y="453166"/>
                  </a:lnTo>
                  <a:close/>
                </a:path>
                <a:path w="720089" h="531495">
                  <a:moveTo>
                    <a:pt x="595897" y="406224"/>
                  </a:moveTo>
                  <a:lnTo>
                    <a:pt x="561983" y="453166"/>
                  </a:lnTo>
                  <a:lnTo>
                    <a:pt x="585470" y="470141"/>
                  </a:lnTo>
                  <a:lnTo>
                    <a:pt x="619379" y="423202"/>
                  </a:lnTo>
                  <a:lnTo>
                    <a:pt x="595897" y="406224"/>
                  </a:lnTo>
                  <a:close/>
                </a:path>
                <a:path w="720089" h="531495">
                  <a:moveTo>
                    <a:pt x="629793" y="359308"/>
                  </a:moveTo>
                  <a:lnTo>
                    <a:pt x="595897" y="406224"/>
                  </a:lnTo>
                  <a:lnTo>
                    <a:pt x="619379" y="423202"/>
                  </a:lnTo>
                  <a:lnTo>
                    <a:pt x="585470" y="470141"/>
                  </a:lnTo>
                  <a:lnTo>
                    <a:pt x="687670" y="470141"/>
                  </a:lnTo>
                  <a:lnTo>
                    <a:pt x="629793" y="359308"/>
                  </a:lnTo>
                  <a:close/>
                </a:path>
                <a:path w="720089" h="531495">
                  <a:moveTo>
                    <a:pt x="34036" y="0"/>
                  </a:moveTo>
                  <a:lnTo>
                    <a:pt x="0" y="46990"/>
                  </a:lnTo>
                  <a:lnTo>
                    <a:pt x="561983" y="453166"/>
                  </a:lnTo>
                  <a:lnTo>
                    <a:pt x="595897" y="406224"/>
                  </a:lnTo>
                  <a:lnTo>
                    <a:pt x="34036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617723" y="480821"/>
            <a:ext cx="4887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85" dirty="0">
                <a:solidFill>
                  <a:srgbClr val="FF0000"/>
                </a:solidFill>
                <a:latin typeface="Arial Black"/>
                <a:cs typeface="Arial Black"/>
              </a:rPr>
              <a:t>Fase</a:t>
            </a:r>
            <a:r>
              <a:rPr sz="1800" spc="-12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180" dirty="0">
                <a:solidFill>
                  <a:srgbClr val="FF0000"/>
                </a:solidFill>
                <a:latin typeface="Arial Black"/>
                <a:cs typeface="Arial Black"/>
              </a:rPr>
              <a:t>2</a:t>
            </a:r>
            <a:r>
              <a:rPr sz="1800" spc="-12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FF0000"/>
                </a:solidFill>
                <a:latin typeface="Arial Black"/>
                <a:cs typeface="Arial Black"/>
              </a:rPr>
              <a:t>–</a:t>
            </a:r>
            <a:r>
              <a:rPr sz="1800" spc="-13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55" dirty="0">
                <a:solidFill>
                  <a:srgbClr val="FF0000"/>
                </a:solidFill>
                <a:latin typeface="Arial Black"/>
                <a:cs typeface="Arial Black"/>
              </a:rPr>
              <a:t>udfyld</a:t>
            </a:r>
            <a:r>
              <a:rPr sz="1800" spc="-12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145" dirty="0">
                <a:solidFill>
                  <a:srgbClr val="FF0000"/>
                </a:solidFill>
                <a:latin typeface="Arial Black"/>
                <a:cs typeface="Arial Black"/>
              </a:rPr>
              <a:t>og</a:t>
            </a:r>
            <a:r>
              <a:rPr sz="1800" spc="-12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50" dirty="0">
                <a:solidFill>
                  <a:srgbClr val="FF0000"/>
                </a:solidFill>
                <a:latin typeface="Arial Black"/>
                <a:cs typeface="Arial Black"/>
              </a:rPr>
              <a:t>tryk</a:t>
            </a:r>
            <a:r>
              <a:rPr sz="1800" spc="-114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110" dirty="0">
                <a:solidFill>
                  <a:srgbClr val="FF0000"/>
                </a:solidFill>
                <a:latin typeface="Arial Black"/>
                <a:cs typeface="Arial Black"/>
              </a:rPr>
              <a:t>godkend</a:t>
            </a:r>
            <a:r>
              <a:rPr sz="1800" spc="-16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145" dirty="0">
                <a:solidFill>
                  <a:srgbClr val="FF0000"/>
                </a:solidFill>
                <a:latin typeface="Arial Black"/>
                <a:cs typeface="Arial Black"/>
              </a:rPr>
              <a:t>og</a:t>
            </a:r>
            <a:r>
              <a:rPr sz="1800" spc="-12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40" dirty="0">
                <a:solidFill>
                  <a:srgbClr val="FF0000"/>
                </a:solidFill>
                <a:latin typeface="Arial Black"/>
                <a:cs typeface="Arial Black"/>
              </a:rPr>
              <a:t>indsend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40" dirty="0"/>
              <a:t>HILLERØD</a:t>
            </a:r>
            <a:r>
              <a:rPr spc="-30" dirty="0"/>
              <a:t> </a:t>
            </a:r>
            <a:r>
              <a:rPr spc="-10" dirty="0"/>
              <a:t>KOMMUNE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1747" y="1290827"/>
            <a:ext cx="9634728" cy="427634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494659" y="941070"/>
            <a:ext cx="3714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85" dirty="0">
                <a:solidFill>
                  <a:srgbClr val="FF0000"/>
                </a:solidFill>
                <a:latin typeface="Arial Black"/>
                <a:cs typeface="Arial Black"/>
              </a:rPr>
              <a:t>Fase</a:t>
            </a:r>
            <a:r>
              <a:rPr sz="1800" spc="-12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180" dirty="0">
                <a:solidFill>
                  <a:srgbClr val="FF0000"/>
                </a:solidFill>
                <a:latin typeface="Arial Black"/>
                <a:cs typeface="Arial Black"/>
              </a:rPr>
              <a:t>2</a:t>
            </a:r>
            <a:r>
              <a:rPr sz="1800" spc="-114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FF0000"/>
                </a:solidFill>
                <a:latin typeface="Arial Black"/>
                <a:cs typeface="Arial Black"/>
              </a:rPr>
              <a:t>–</a:t>
            </a:r>
            <a:r>
              <a:rPr sz="1800" spc="-12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80" dirty="0">
                <a:solidFill>
                  <a:srgbClr val="FF0000"/>
                </a:solidFill>
                <a:latin typeface="Arial Black"/>
                <a:cs typeface="Arial Black"/>
              </a:rPr>
              <a:t>kvittering</a:t>
            </a:r>
            <a:r>
              <a:rPr sz="1800" spc="-11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35" dirty="0">
                <a:solidFill>
                  <a:srgbClr val="FF0000"/>
                </a:solidFill>
                <a:latin typeface="Arial Black"/>
                <a:cs typeface="Arial Black"/>
              </a:rPr>
              <a:t>for</a:t>
            </a:r>
            <a:r>
              <a:rPr sz="1800" spc="-12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75" dirty="0">
                <a:solidFill>
                  <a:srgbClr val="FF0000"/>
                </a:solidFill>
                <a:latin typeface="Arial Black"/>
                <a:cs typeface="Arial Black"/>
              </a:rPr>
              <a:t>ansøgning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40" dirty="0"/>
              <a:t>HILLERØD</a:t>
            </a:r>
            <a:r>
              <a:rPr spc="-30" dirty="0"/>
              <a:t> </a:t>
            </a:r>
            <a:r>
              <a:rPr spc="-10" dirty="0"/>
              <a:t>KOMMUNE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580645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AA00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75360" y="2154935"/>
            <a:ext cx="2447925" cy="175260"/>
          </a:xfrm>
          <a:custGeom>
            <a:avLst/>
            <a:gdLst/>
            <a:ahLst/>
            <a:cxnLst/>
            <a:rect l="l" t="t" r="r" b="b"/>
            <a:pathLst>
              <a:path w="2447925" h="175260">
                <a:moveTo>
                  <a:pt x="2447543" y="0"/>
                </a:moveTo>
                <a:lnTo>
                  <a:pt x="0" y="0"/>
                </a:lnTo>
                <a:lnTo>
                  <a:pt x="0" y="175260"/>
                </a:lnTo>
                <a:lnTo>
                  <a:pt x="2447543" y="175260"/>
                </a:lnTo>
                <a:lnTo>
                  <a:pt x="2447543" y="0"/>
                </a:lnTo>
                <a:close/>
              </a:path>
            </a:pathLst>
          </a:custGeom>
          <a:solidFill>
            <a:srgbClr val="F8F3E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969263" y="5398008"/>
            <a:ext cx="9606280" cy="33655"/>
            <a:chOff x="969263" y="5398008"/>
            <a:chExt cx="9606280" cy="33655"/>
          </a:xfrm>
        </p:grpSpPr>
        <p:sp>
          <p:nvSpPr>
            <p:cNvPr id="5" name="object 5"/>
            <p:cNvSpPr/>
            <p:nvPr/>
          </p:nvSpPr>
          <p:spPr>
            <a:xfrm>
              <a:off x="975359" y="5404104"/>
              <a:ext cx="9593580" cy="21590"/>
            </a:xfrm>
            <a:custGeom>
              <a:avLst/>
              <a:gdLst/>
              <a:ahLst/>
              <a:cxnLst/>
              <a:rect l="l" t="t" r="r" b="b"/>
              <a:pathLst>
                <a:path w="9593580" h="21589">
                  <a:moveTo>
                    <a:pt x="9593580" y="0"/>
                  </a:moveTo>
                  <a:lnTo>
                    <a:pt x="0" y="0"/>
                  </a:lnTo>
                  <a:lnTo>
                    <a:pt x="0" y="21336"/>
                  </a:lnTo>
                  <a:lnTo>
                    <a:pt x="9593580" y="21336"/>
                  </a:lnTo>
                  <a:lnTo>
                    <a:pt x="9593580" y="0"/>
                  </a:lnTo>
                  <a:close/>
                </a:path>
              </a:pathLst>
            </a:custGeom>
            <a:solidFill>
              <a:srgbClr val="F8F3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75359" y="5404104"/>
              <a:ext cx="9593580" cy="21590"/>
            </a:xfrm>
            <a:custGeom>
              <a:avLst/>
              <a:gdLst/>
              <a:ahLst/>
              <a:cxnLst/>
              <a:rect l="l" t="t" r="r" b="b"/>
              <a:pathLst>
                <a:path w="9593580" h="21589">
                  <a:moveTo>
                    <a:pt x="0" y="21336"/>
                  </a:moveTo>
                  <a:lnTo>
                    <a:pt x="9593580" y="21336"/>
                  </a:lnTo>
                  <a:lnTo>
                    <a:pt x="9593580" y="0"/>
                  </a:lnTo>
                  <a:lnTo>
                    <a:pt x="0" y="0"/>
                  </a:lnTo>
                  <a:lnTo>
                    <a:pt x="0" y="21336"/>
                  </a:lnTo>
                  <a:close/>
                </a:path>
              </a:pathLst>
            </a:custGeom>
            <a:ln w="12192">
              <a:solidFill>
                <a:srgbClr val="F8F3E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806683" y="643127"/>
            <a:ext cx="804672" cy="1234439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62050" y="1443354"/>
            <a:ext cx="31654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8F3ED"/>
                </a:solidFill>
                <a:latin typeface="Trebuchet MS"/>
                <a:cs typeface="Trebuchet MS"/>
              </a:rPr>
              <a:t>Har</a:t>
            </a:r>
            <a:r>
              <a:rPr sz="2400" spc="-25" dirty="0">
                <a:solidFill>
                  <a:srgbClr val="F8F3ED"/>
                </a:solidFill>
                <a:latin typeface="Trebuchet MS"/>
                <a:cs typeface="Trebuchet MS"/>
              </a:rPr>
              <a:t> </a:t>
            </a:r>
            <a:r>
              <a:rPr sz="2400" spc="75" dirty="0">
                <a:solidFill>
                  <a:srgbClr val="F8F3ED"/>
                </a:solidFill>
                <a:latin typeface="Trebuchet MS"/>
                <a:cs typeface="Trebuchet MS"/>
              </a:rPr>
              <a:t>du</a:t>
            </a:r>
            <a:r>
              <a:rPr sz="2400" spc="-10" dirty="0">
                <a:solidFill>
                  <a:srgbClr val="F8F3ED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8F3ED"/>
                </a:solidFill>
                <a:latin typeface="Trebuchet MS"/>
                <a:cs typeface="Trebuchet MS"/>
              </a:rPr>
              <a:t>brug</a:t>
            </a:r>
            <a:r>
              <a:rPr sz="2400" spc="-20" dirty="0">
                <a:solidFill>
                  <a:srgbClr val="F8F3ED"/>
                </a:solidFill>
                <a:latin typeface="Trebuchet MS"/>
                <a:cs typeface="Trebuchet MS"/>
              </a:rPr>
              <a:t> </a:t>
            </a:r>
            <a:r>
              <a:rPr sz="2400" dirty="0">
                <a:solidFill>
                  <a:srgbClr val="F8F3ED"/>
                </a:solidFill>
                <a:latin typeface="Trebuchet MS"/>
                <a:cs typeface="Trebuchet MS"/>
              </a:rPr>
              <a:t>for</a:t>
            </a:r>
            <a:r>
              <a:rPr sz="2400" spc="-20" dirty="0">
                <a:solidFill>
                  <a:srgbClr val="F8F3ED"/>
                </a:solidFill>
                <a:latin typeface="Trebuchet MS"/>
                <a:cs typeface="Trebuchet MS"/>
              </a:rPr>
              <a:t> </a:t>
            </a:r>
            <a:r>
              <a:rPr sz="2400" spc="-10" dirty="0">
                <a:solidFill>
                  <a:srgbClr val="F8F3ED"/>
                </a:solidFill>
                <a:latin typeface="Trebuchet MS"/>
                <a:cs typeface="Trebuchet MS"/>
              </a:rPr>
              <a:t>hjælp?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62050" y="5559653"/>
            <a:ext cx="240919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8F3ED"/>
                </a:solidFill>
                <a:latin typeface="Trebuchet MS"/>
                <a:cs typeface="Trebuchet MS"/>
              </a:rPr>
              <a:t>Hillerød</a:t>
            </a:r>
            <a:r>
              <a:rPr sz="2200" spc="105" dirty="0">
                <a:solidFill>
                  <a:srgbClr val="F8F3ED"/>
                </a:solidFill>
                <a:latin typeface="Trebuchet MS"/>
                <a:cs typeface="Trebuchet MS"/>
              </a:rPr>
              <a:t> </a:t>
            </a:r>
            <a:r>
              <a:rPr sz="2200" spc="45" dirty="0">
                <a:solidFill>
                  <a:srgbClr val="F8F3ED"/>
                </a:solidFill>
                <a:latin typeface="Trebuchet MS"/>
                <a:cs typeface="Trebuchet MS"/>
              </a:rPr>
              <a:t>Kommune</a:t>
            </a:r>
            <a:endParaRPr sz="22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xfrm>
            <a:off x="1053490" y="2705861"/>
            <a:ext cx="7588250" cy="25981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25" dirty="0"/>
              <a:t>Frivilligcenter</a:t>
            </a:r>
            <a:r>
              <a:rPr spc="-114" dirty="0"/>
              <a:t> </a:t>
            </a:r>
            <a:r>
              <a:rPr spc="-10" dirty="0"/>
              <a:t>Hillerød</a:t>
            </a:r>
          </a:p>
          <a:p>
            <a:pPr marL="12700" marR="5080">
              <a:lnSpc>
                <a:spcPct val="200000"/>
              </a:lnSpc>
            </a:pPr>
            <a:r>
              <a:rPr lang="da-DK" spc="-150" dirty="0" smtClean="0"/>
              <a:t>Laura Louise Laugesen </a:t>
            </a:r>
            <a:r>
              <a:rPr dirty="0" smtClean="0"/>
              <a:t>–</a:t>
            </a:r>
            <a:r>
              <a:rPr spc="-160" dirty="0" smtClean="0"/>
              <a:t> </a:t>
            </a:r>
            <a:r>
              <a:rPr spc="-75" dirty="0" smtClean="0">
                <a:hlinkClick r:id="rId3"/>
              </a:rPr>
              <a:t>@</a:t>
            </a:r>
            <a:r>
              <a:rPr lang="da-DK" spc="-75" dirty="0" err="1" smtClean="0">
                <a:hlinkClick r:id="rId3"/>
              </a:rPr>
              <a:t>laull</a:t>
            </a:r>
            <a:r>
              <a:rPr lang="da-DK" spc="-75" dirty="0">
                <a:hlinkClick r:id="rId3"/>
              </a:rPr>
              <a:t>@</a:t>
            </a:r>
            <a:r>
              <a:rPr spc="-75" dirty="0" smtClean="0">
                <a:hlinkClick r:id="rId3"/>
              </a:rPr>
              <a:t>hillerod.dk</a:t>
            </a:r>
            <a:r>
              <a:rPr spc="-130" dirty="0" smtClean="0"/>
              <a:t> </a:t>
            </a:r>
            <a:r>
              <a:rPr dirty="0"/>
              <a:t>–</a:t>
            </a:r>
            <a:r>
              <a:rPr spc="-160" dirty="0"/>
              <a:t> </a:t>
            </a:r>
            <a:r>
              <a:rPr spc="-60" dirty="0"/>
              <a:t>tlf.</a:t>
            </a:r>
            <a:r>
              <a:rPr spc="-155" dirty="0"/>
              <a:t> </a:t>
            </a:r>
            <a:r>
              <a:rPr spc="-240" dirty="0"/>
              <a:t>7232</a:t>
            </a:r>
            <a:r>
              <a:rPr spc="-145" dirty="0"/>
              <a:t> </a:t>
            </a:r>
            <a:r>
              <a:rPr lang="da-DK" spc="-45" dirty="0" smtClean="0"/>
              <a:t>5326</a:t>
            </a:r>
            <a:r>
              <a:rPr spc="-45" dirty="0" smtClean="0"/>
              <a:t> </a:t>
            </a:r>
            <a:r>
              <a:rPr lang="da-DK" spc="-45" dirty="0" smtClean="0"/>
              <a:t/>
            </a:r>
            <a:br>
              <a:rPr lang="da-DK" spc="-45" dirty="0" smtClean="0"/>
            </a:br>
            <a:r>
              <a:rPr spc="-140" dirty="0" smtClean="0"/>
              <a:t>Helle</a:t>
            </a:r>
            <a:r>
              <a:rPr spc="-160" dirty="0" smtClean="0"/>
              <a:t> </a:t>
            </a:r>
            <a:r>
              <a:rPr spc="-155" dirty="0"/>
              <a:t>Pedersen</a:t>
            </a:r>
            <a:r>
              <a:rPr spc="-170" dirty="0"/>
              <a:t> </a:t>
            </a:r>
            <a:r>
              <a:rPr dirty="0"/>
              <a:t>–</a:t>
            </a:r>
            <a:r>
              <a:rPr spc="-155" dirty="0"/>
              <a:t> </a:t>
            </a:r>
            <a:r>
              <a:rPr spc="-65" dirty="0">
                <a:hlinkClick r:id="rId4"/>
              </a:rPr>
              <a:t>hped@hillerod.dk</a:t>
            </a:r>
            <a:r>
              <a:rPr spc="-130" dirty="0"/>
              <a:t> </a:t>
            </a:r>
            <a:r>
              <a:rPr dirty="0"/>
              <a:t>–</a:t>
            </a:r>
            <a:r>
              <a:rPr spc="-165" dirty="0"/>
              <a:t> </a:t>
            </a:r>
            <a:r>
              <a:rPr spc="-60" dirty="0"/>
              <a:t>tlf.</a:t>
            </a:r>
            <a:r>
              <a:rPr spc="-160" dirty="0"/>
              <a:t> </a:t>
            </a:r>
            <a:r>
              <a:rPr spc="-250" dirty="0"/>
              <a:t>7232</a:t>
            </a:r>
            <a:r>
              <a:rPr spc="-140" dirty="0"/>
              <a:t> </a:t>
            </a:r>
            <a:r>
              <a:rPr spc="-180" dirty="0"/>
              <a:t>5313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20" dirty="0"/>
              <a:t>Fase</a:t>
            </a:r>
            <a:r>
              <a:rPr spc="-160" dirty="0"/>
              <a:t> </a:t>
            </a:r>
            <a:r>
              <a:rPr spc="-225" dirty="0"/>
              <a:t>1</a:t>
            </a:r>
            <a:r>
              <a:rPr spc="-160" dirty="0"/>
              <a:t> </a:t>
            </a:r>
            <a:r>
              <a:rPr dirty="0"/>
              <a:t>–</a:t>
            </a:r>
            <a:r>
              <a:rPr spc="-150" dirty="0"/>
              <a:t> </a:t>
            </a:r>
            <a:r>
              <a:rPr spc="-85" dirty="0"/>
              <a:t>opret</a:t>
            </a:r>
            <a:r>
              <a:rPr spc="-150" dirty="0"/>
              <a:t> </a:t>
            </a:r>
            <a:r>
              <a:rPr spc="-55" dirty="0"/>
              <a:t>bruger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3970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40" dirty="0"/>
              <a:t>HILLERØD</a:t>
            </a:r>
            <a:r>
              <a:rPr spc="-30" dirty="0"/>
              <a:t> </a:t>
            </a:r>
            <a:r>
              <a:rPr spc="-10" dirty="0"/>
              <a:t>KOMMUNE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47700" y="755904"/>
            <a:ext cx="10890885" cy="5495925"/>
            <a:chOff x="647700" y="755904"/>
            <a:chExt cx="10890885" cy="54959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7700" y="755904"/>
              <a:ext cx="10890504" cy="549554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500873" y="4335144"/>
              <a:ext cx="720090" cy="531495"/>
            </a:xfrm>
            <a:custGeom>
              <a:avLst/>
              <a:gdLst/>
              <a:ahLst/>
              <a:cxnLst/>
              <a:rect l="l" t="t" r="r" b="b"/>
              <a:pathLst>
                <a:path w="720090" h="531495">
                  <a:moveTo>
                    <a:pt x="561977" y="453174"/>
                  </a:moveTo>
                  <a:lnTo>
                    <a:pt x="528066" y="500125"/>
                  </a:lnTo>
                  <a:lnTo>
                    <a:pt x="719708" y="531494"/>
                  </a:lnTo>
                  <a:lnTo>
                    <a:pt x="687681" y="470153"/>
                  </a:lnTo>
                  <a:lnTo>
                    <a:pt x="585470" y="470153"/>
                  </a:lnTo>
                  <a:lnTo>
                    <a:pt x="561977" y="453174"/>
                  </a:lnTo>
                  <a:close/>
                </a:path>
                <a:path w="720090" h="531495">
                  <a:moveTo>
                    <a:pt x="595908" y="406196"/>
                  </a:moveTo>
                  <a:lnTo>
                    <a:pt x="561977" y="453174"/>
                  </a:lnTo>
                  <a:lnTo>
                    <a:pt x="585470" y="470153"/>
                  </a:lnTo>
                  <a:lnTo>
                    <a:pt x="619378" y="423163"/>
                  </a:lnTo>
                  <a:lnTo>
                    <a:pt x="595908" y="406196"/>
                  </a:lnTo>
                  <a:close/>
                </a:path>
                <a:path w="720090" h="531495">
                  <a:moveTo>
                    <a:pt x="629793" y="359282"/>
                  </a:moveTo>
                  <a:lnTo>
                    <a:pt x="595908" y="406196"/>
                  </a:lnTo>
                  <a:lnTo>
                    <a:pt x="619378" y="423163"/>
                  </a:lnTo>
                  <a:lnTo>
                    <a:pt x="585470" y="470153"/>
                  </a:lnTo>
                  <a:lnTo>
                    <a:pt x="687681" y="470153"/>
                  </a:lnTo>
                  <a:lnTo>
                    <a:pt x="629793" y="359282"/>
                  </a:lnTo>
                  <a:close/>
                </a:path>
                <a:path w="720090" h="531495">
                  <a:moveTo>
                    <a:pt x="34035" y="0"/>
                  </a:moveTo>
                  <a:lnTo>
                    <a:pt x="0" y="46989"/>
                  </a:lnTo>
                  <a:lnTo>
                    <a:pt x="561977" y="453174"/>
                  </a:lnTo>
                  <a:lnTo>
                    <a:pt x="595908" y="406196"/>
                  </a:lnTo>
                  <a:lnTo>
                    <a:pt x="34035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273297" y="283845"/>
            <a:ext cx="24047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85" dirty="0">
                <a:solidFill>
                  <a:srgbClr val="FF0000"/>
                </a:solidFill>
                <a:latin typeface="Arial Black"/>
                <a:cs typeface="Arial Black"/>
              </a:rPr>
              <a:t>Fase</a:t>
            </a:r>
            <a:r>
              <a:rPr sz="1800" spc="-13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180" dirty="0">
                <a:solidFill>
                  <a:srgbClr val="FF0000"/>
                </a:solidFill>
                <a:latin typeface="Arial Black"/>
                <a:cs typeface="Arial Black"/>
              </a:rPr>
              <a:t>1</a:t>
            </a:r>
            <a:r>
              <a:rPr sz="1800" spc="-12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FF0000"/>
                </a:solidFill>
                <a:latin typeface="Arial Black"/>
                <a:cs typeface="Arial Black"/>
              </a:rPr>
              <a:t>–</a:t>
            </a:r>
            <a:r>
              <a:rPr sz="1800" spc="-13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80" dirty="0">
                <a:solidFill>
                  <a:srgbClr val="FF0000"/>
                </a:solidFill>
                <a:latin typeface="Arial Black"/>
                <a:cs typeface="Arial Black"/>
              </a:rPr>
              <a:t>opret</a:t>
            </a:r>
            <a:r>
              <a:rPr sz="1800" spc="-13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40" dirty="0">
                <a:solidFill>
                  <a:srgbClr val="FF0000"/>
                </a:solidFill>
                <a:latin typeface="Arial Black"/>
                <a:cs typeface="Arial Black"/>
              </a:rPr>
              <a:t>bruger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3970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40" dirty="0"/>
              <a:t>HILLERØD</a:t>
            </a:r>
            <a:r>
              <a:rPr spc="-30" dirty="0"/>
              <a:t> </a:t>
            </a:r>
            <a:r>
              <a:rPr spc="-10" dirty="0"/>
              <a:t>KOMMUNE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6072" y="694944"/>
            <a:ext cx="10795000" cy="5504180"/>
            <a:chOff x="576072" y="694944"/>
            <a:chExt cx="10795000" cy="55041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6072" y="694944"/>
              <a:ext cx="10794492" cy="550361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447546" y="4972177"/>
              <a:ext cx="720090" cy="531495"/>
            </a:xfrm>
            <a:custGeom>
              <a:avLst/>
              <a:gdLst/>
              <a:ahLst/>
              <a:cxnLst/>
              <a:rect l="l" t="t" r="r" b="b"/>
              <a:pathLst>
                <a:path w="720089" h="531495">
                  <a:moveTo>
                    <a:pt x="561977" y="453174"/>
                  </a:moveTo>
                  <a:lnTo>
                    <a:pt x="528066" y="500126"/>
                  </a:lnTo>
                  <a:lnTo>
                    <a:pt x="719709" y="531495"/>
                  </a:lnTo>
                  <a:lnTo>
                    <a:pt x="687681" y="470154"/>
                  </a:lnTo>
                  <a:lnTo>
                    <a:pt x="585470" y="470154"/>
                  </a:lnTo>
                  <a:lnTo>
                    <a:pt x="561977" y="453174"/>
                  </a:lnTo>
                  <a:close/>
                </a:path>
                <a:path w="720089" h="531495">
                  <a:moveTo>
                    <a:pt x="595908" y="406196"/>
                  </a:moveTo>
                  <a:lnTo>
                    <a:pt x="561977" y="453174"/>
                  </a:lnTo>
                  <a:lnTo>
                    <a:pt x="585470" y="470154"/>
                  </a:lnTo>
                  <a:lnTo>
                    <a:pt x="619379" y="423164"/>
                  </a:lnTo>
                  <a:lnTo>
                    <a:pt x="595908" y="406196"/>
                  </a:lnTo>
                  <a:close/>
                </a:path>
                <a:path w="720089" h="531495">
                  <a:moveTo>
                    <a:pt x="629792" y="359283"/>
                  </a:moveTo>
                  <a:lnTo>
                    <a:pt x="595908" y="406196"/>
                  </a:lnTo>
                  <a:lnTo>
                    <a:pt x="619379" y="423164"/>
                  </a:lnTo>
                  <a:lnTo>
                    <a:pt x="585470" y="470154"/>
                  </a:lnTo>
                  <a:lnTo>
                    <a:pt x="687681" y="470154"/>
                  </a:lnTo>
                  <a:lnTo>
                    <a:pt x="629792" y="359283"/>
                  </a:lnTo>
                  <a:close/>
                </a:path>
                <a:path w="720089" h="531495">
                  <a:moveTo>
                    <a:pt x="34035" y="0"/>
                  </a:moveTo>
                  <a:lnTo>
                    <a:pt x="0" y="46990"/>
                  </a:lnTo>
                  <a:lnTo>
                    <a:pt x="561977" y="453174"/>
                  </a:lnTo>
                  <a:lnTo>
                    <a:pt x="595908" y="406196"/>
                  </a:lnTo>
                  <a:lnTo>
                    <a:pt x="34035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622040" y="344551"/>
            <a:ext cx="24041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85" dirty="0">
                <a:solidFill>
                  <a:srgbClr val="FF0000"/>
                </a:solidFill>
                <a:latin typeface="Arial Black"/>
                <a:cs typeface="Arial Black"/>
              </a:rPr>
              <a:t>Fase</a:t>
            </a:r>
            <a:r>
              <a:rPr sz="1800" spc="-13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180" dirty="0">
                <a:solidFill>
                  <a:srgbClr val="FF0000"/>
                </a:solidFill>
                <a:latin typeface="Arial Black"/>
                <a:cs typeface="Arial Black"/>
              </a:rPr>
              <a:t>1</a:t>
            </a:r>
            <a:r>
              <a:rPr sz="1800" spc="-12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FF0000"/>
                </a:solidFill>
                <a:latin typeface="Arial Black"/>
                <a:cs typeface="Arial Black"/>
              </a:rPr>
              <a:t>–</a:t>
            </a:r>
            <a:r>
              <a:rPr sz="1800" spc="-13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80" dirty="0">
                <a:solidFill>
                  <a:srgbClr val="FF0000"/>
                </a:solidFill>
                <a:latin typeface="Arial Black"/>
                <a:cs typeface="Arial Black"/>
              </a:rPr>
              <a:t>opret</a:t>
            </a:r>
            <a:r>
              <a:rPr sz="1800" spc="-13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40" dirty="0">
                <a:solidFill>
                  <a:srgbClr val="FF0000"/>
                </a:solidFill>
                <a:latin typeface="Arial Black"/>
                <a:cs typeface="Arial Black"/>
              </a:rPr>
              <a:t>bruger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3970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spc="-50" dirty="0"/>
              <a:t>5</a:t>
            </a:fld>
            <a:endParaRPr spc="-50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40" dirty="0"/>
              <a:t>HILLERØD</a:t>
            </a:r>
            <a:r>
              <a:rPr spc="-30" dirty="0"/>
              <a:t> </a:t>
            </a:r>
            <a:r>
              <a:rPr spc="-10" dirty="0"/>
              <a:t>KOMMUNE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92836" y="778763"/>
            <a:ext cx="11227435" cy="5594985"/>
            <a:chOff x="592836" y="778763"/>
            <a:chExt cx="11227435" cy="55949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2836" y="778763"/>
              <a:ext cx="11227308" cy="559460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417066" y="5305933"/>
              <a:ext cx="720090" cy="531495"/>
            </a:xfrm>
            <a:custGeom>
              <a:avLst/>
              <a:gdLst/>
              <a:ahLst/>
              <a:cxnLst/>
              <a:rect l="l" t="t" r="r" b="b"/>
              <a:pathLst>
                <a:path w="720089" h="531495">
                  <a:moveTo>
                    <a:pt x="561983" y="453166"/>
                  </a:moveTo>
                  <a:lnTo>
                    <a:pt x="528066" y="500113"/>
                  </a:lnTo>
                  <a:lnTo>
                    <a:pt x="719709" y="531494"/>
                  </a:lnTo>
                  <a:lnTo>
                    <a:pt x="687670" y="470141"/>
                  </a:lnTo>
                  <a:lnTo>
                    <a:pt x="585470" y="470141"/>
                  </a:lnTo>
                  <a:lnTo>
                    <a:pt x="561983" y="453166"/>
                  </a:lnTo>
                  <a:close/>
                </a:path>
                <a:path w="720089" h="531495">
                  <a:moveTo>
                    <a:pt x="595897" y="406224"/>
                  </a:moveTo>
                  <a:lnTo>
                    <a:pt x="561983" y="453166"/>
                  </a:lnTo>
                  <a:lnTo>
                    <a:pt x="585470" y="470141"/>
                  </a:lnTo>
                  <a:lnTo>
                    <a:pt x="619379" y="423202"/>
                  </a:lnTo>
                  <a:lnTo>
                    <a:pt x="595897" y="406224"/>
                  </a:lnTo>
                  <a:close/>
                </a:path>
                <a:path w="720089" h="531495">
                  <a:moveTo>
                    <a:pt x="629792" y="359308"/>
                  </a:moveTo>
                  <a:lnTo>
                    <a:pt x="595897" y="406224"/>
                  </a:lnTo>
                  <a:lnTo>
                    <a:pt x="619379" y="423202"/>
                  </a:lnTo>
                  <a:lnTo>
                    <a:pt x="585470" y="470141"/>
                  </a:lnTo>
                  <a:lnTo>
                    <a:pt x="687670" y="470141"/>
                  </a:lnTo>
                  <a:lnTo>
                    <a:pt x="629792" y="359308"/>
                  </a:lnTo>
                  <a:close/>
                </a:path>
                <a:path w="720089" h="531495">
                  <a:moveTo>
                    <a:pt x="34036" y="0"/>
                  </a:moveTo>
                  <a:lnTo>
                    <a:pt x="0" y="46989"/>
                  </a:lnTo>
                  <a:lnTo>
                    <a:pt x="561983" y="453166"/>
                  </a:lnTo>
                  <a:lnTo>
                    <a:pt x="595897" y="406224"/>
                  </a:lnTo>
                  <a:lnTo>
                    <a:pt x="34036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878326" y="334517"/>
            <a:ext cx="24041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85" dirty="0">
                <a:solidFill>
                  <a:srgbClr val="FF0000"/>
                </a:solidFill>
                <a:latin typeface="Arial Black"/>
                <a:cs typeface="Arial Black"/>
              </a:rPr>
              <a:t>Fase</a:t>
            </a:r>
            <a:r>
              <a:rPr sz="1800" spc="-13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180" dirty="0">
                <a:solidFill>
                  <a:srgbClr val="FF0000"/>
                </a:solidFill>
                <a:latin typeface="Arial Black"/>
                <a:cs typeface="Arial Black"/>
              </a:rPr>
              <a:t>1</a:t>
            </a:r>
            <a:r>
              <a:rPr sz="1800" spc="-12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FF0000"/>
                </a:solidFill>
                <a:latin typeface="Arial Black"/>
                <a:cs typeface="Arial Black"/>
              </a:rPr>
              <a:t>–</a:t>
            </a:r>
            <a:r>
              <a:rPr sz="1800" spc="-13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80" dirty="0">
                <a:solidFill>
                  <a:srgbClr val="FF0000"/>
                </a:solidFill>
                <a:latin typeface="Arial Black"/>
                <a:cs typeface="Arial Black"/>
              </a:rPr>
              <a:t>opret</a:t>
            </a:r>
            <a:r>
              <a:rPr sz="1800" spc="-13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40" dirty="0">
                <a:solidFill>
                  <a:srgbClr val="FF0000"/>
                </a:solidFill>
                <a:latin typeface="Arial Black"/>
                <a:cs typeface="Arial Black"/>
              </a:rPr>
              <a:t>bruger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3970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spc="-50" dirty="0"/>
              <a:t>6</a:t>
            </a:fld>
            <a:endParaRPr spc="-50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40" dirty="0"/>
              <a:t>HILLERØD</a:t>
            </a:r>
            <a:r>
              <a:rPr spc="-30" dirty="0"/>
              <a:t> </a:t>
            </a:r>
            <a:r>
              <a:rPr spc="-10" dirty="0"/>
              <a:t>KOMMUNE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98348" y="864108"/>
            <a:ext cx="11101070" cy="4888865"/>
            <a:chOff x="498348" y="864108"/>
            <a:chExt cx="11101070" cy="48888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8348" y="864108"/>
              <a:ext cx="11100816" cy="488843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5681218" y="4708524"/>
              <a:ext cx="720090" cy="531495"/>
            </a:xfrm>
            <a:custGeom>
              <a:avLst/>
              <a:gdLst/>
              <a:ahLst/>
              <a:cxnLst/>
              <a:rect l="l" t="t" r="r" b="b"/>
              <a:pathLst>
                <a:path w="720089" h="531495">
                  <a:moveTo>
                    <a:pt x="561977" y="453174"/>
                  </a:moveTo>
                  <a:lnTo>
                    <a:pt x="528066" y="500125"/>
                  </a:lnTo>
                  <a:lnTo>
                    <a:pt x="719709" y="531494"/>
                  </a:lnTo>
                  <a:lnTo>
                    <a:pt x="687681" y="470154"/>
                  </a:lnTo>
                  <a:lnTo>
                    <a:pt x="585470" y="470154"/>
                  </a:lnTo>
                  <a:lnTo>
                    <a:pt x="561977" y="453174"/>
                  </a:lnTo>
                  <a:close/>
                </a:path>
                <a:path w="720089" h="531495">
                  <a:moveTo>
                    <a:pt x="595908" y="406196"/>
                  </a:moveTo>
                  <a:lnTo>
                    <a:pt x="561977" y="453174"/>
                  </a:lnTo>
                  <a:lnTo>
                    <a:pt x="585470" y="470154"/>
                  </a:lnTo>
                  <a:lnTo>
                    <a:pt x="619379" y="423163"/>
                  </a:lnTo>
                  <a:lnTo>
                    <a:pt x="595908" y="406196"/>
                  </a:lnTo>
                  <a:close/>
                </a:path>
                <a:path w="720089" h="531495">
                  <a:moveTo>
                    <a:pt x="629793" y="359282"/>
                  </a:moveTo>
                  <a:lnTo>
                    <a:pt x="595908" y="406196"/>
                  </a:lnTo>
                  <a:lnTo>
                    <a:pt x="619379" y="423163"/>
                  </a:lnTo>
                  <a:lnTo>
                    <a:pt x="585470" y="470154"/>
                  </a:lnTo>
                  <a:lnTo>
                    <a:pt x="687681" y="470154"/>
                  </a:lnTo>
                  <a:lnTo>
                    <a:pt x="629793" y="359282"/>
                  </a:lnTo>
                  <a:close/>
                </a:path>
                <a:path w="720089" h="531495">
                  <a:moveTo>
                    <a:pt x="34036" y="0"/>
                  </a:moveTo>
                  <a:lnTo>
                    <a:pt x="0" y="46989"/>
                  </a:lnTo>
                  <a:lnTo>
                    <a:pt x="561977" y="453174"/>
                  </a:lnTo>
                  <a:lnTo>
                    <a:pt x="595908" y="406196"/>
                  </a:lnTo>
                  <a:lnTo>
                    <a:pt x="34036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4089908" y="240919"/>
            <a:ext cx="24041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85" dirty="0">
                <a:solidFill>
                  <a:srgbClr val="FF0000"/>
                </a:solidFill>
                <a:latin typeface="Arial Black"/>
                <a:cs typeface="Arial Black"/>
              </a:rPr>
              <a:t>Fase</a:t>
            </a:r>
            <a:r>
              <a:rPr sz="1800" spc="-13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180" dirty="0">
                <a:solidFill>
                  <a:srgbClr val="FF0000"/>
                </a:solidFill>
                <a:latin typeface="Arial Black"/>
                <a:cs typeface="Arial Black"/>
              </a:rPr>
              <a:t>1</a:t>
            </a:r>
            <a:r>
              <a:rPr sz="1800" spc="-12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FF0000"/>
                </a:solidFill>
                <a:latin typeface="Arial Black"/>
                <a:cs typeface="Arial Black"/>
              </a:rPr>
              <a:t>–</a:t>
            </a:r>
            <a:r>
              <a:rPr sz="1800" spc="-13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80" dirty="0">
                <a:solidFill>
                  <a:srgbClr val="FF0000"/>
                </a:solidFill>
                <a:latin typeface="Arial Black"/>
                <a:cs typeface="Arial Black"/>
              </a:rPr>
              <a:t>opret</a:t>
            </a:r>
            <a:r>
              <a:rPr sz="1800" spc="-13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40" dirty="0">
                <a:solidFill>
                  <a:srgbClr val="FF0000"/>
                </a:solidFill>
                <a:latin typeface="Arial Black"/>
                <a:cs typeface="Arial Black"/>
              </a:rPr>
              <a:t>bruger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3970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spc="-50" dirty="0"/>
              <a:t>7</a:t>
            </a:fld>
            <a:endParaRPr spc="-50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40" dirty="0"/>
              <a:t>HILLERØD</a:t>
            </a:r>
            <a:r>
              <a:rPr spc="-30" dirty="0"/>
              <a:t> </a:t>
            </a:r>
            <a:r>
              <a:rPr spc="-10" dirty="0"/>
              <a:t>KOMMUNE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98348" y="702563"/>
            <a:ext cx="11041380" cy="5086985"/>
            <a:chOff x="498348" y="702563"/>
            <a:chExt cx="11041380" cy="50869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8348" y="702563"/>
              <a:ext cx="11041380" cy="508696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999234" y="3058033"/>
              <a:ext cx="720090" cy="531495"/>
            </a:xfrm>
            <a:custGeom>
              <a:avLst/>
              <a:gdLst/>
              <a:ahLst/>
              <a:cxnLst/>
              <a:rect l="l" t="t" r="r" b="b"/>
              <a:pathLst>
                <a:path w="720089" h="531495">
                  <a:moveTo>
                    <a:pt x="561977" y="453174"/>
                  </a:moveTo>
                  <a:lnTo>
                    <a:pt x="528066" y="500125"/>
                  </a:lnTo>
                  <a:lnTo>
                    <a:pt x="719709" y="531494"/>
                  </a:lnTo>
                  <a:lnTo>
                    <a:pt x="687681" y="470153"/>
                  </a:lnTo>
                  <a:lnTo>
                    <a:pt x="585470" y="470153"/>
                  </a:lnTo>
                  <a:lnTo>
                    <a:pt x="561977" y="453174"/>
                  </a:lnTo>
                  <a:close/>
                </a:path>
                <a:path w="720089" h="531495">
                  <a:moveTo>
                    <a:pt x="595908" y="406196"/>
                  </a:moveTo>
                  <a:lnTo>
                    <a:pt x="561977" y="453174"/>
                  </a:lnTo>
                  <a:lnTo>
                    <a:pt x="585470" y="470153"/>
                  </a:lnTo>
                  <a:lnTo>
                    <a:pt x="619379" y="423163"/>
                  </a:lnTo>
                  <a:lnTo>
                    <a:pt x="595908" y="406196"/>
                  </a:lnTo>
                  <a:close/>
                </a:path>
                <a:path w="720089" h="531495">
                  <a:moveTo>
                    <a:pt x="629793" y="359282"/>
                  </a:moveTo>
                  <a:lnTo>
                    <a:pt x="595908" y="406196"/>
                  </a:lnTo>
                  <a:lnTo>
                    <a:pt x="619379" y="423163"/>
                  </a:lnTo>
                  <a:lnTo>
                    <a:pt x="585470" y="470153"/>
                  </a:lnTo>
                  <a:lnTo>
                    <a:pt x="687681" y="470153"/>
                  </a:lnTo>
                  <a:lnTo>
                    <a:pt x="629793" y="359282"/>
                  </a:lnTo>
                  <a:close/>
                </a:path>
                <a:path w="720089" h="531495">
                  <a:moveTo>
                    <a:pt x="34036" y="0"/>
                  </a:moveTo>
                  <a:lnTo>
                    <a:pt x="0" y="46989"/>
                  </a:lnTo>
                  <a:lnTo>
                    <a:pt x="561977" y="453174"/>
                  </a:lnTo>
                  <a:lnTo>
                    <a:pt x="595908" y="406196"/>
                  </a:lnTo>
                  <a:lnTo>
                    <a:pt x="34036" y="0"/>
                  </a:lnTo>
                  <a:close/>
                </a:path>
              </a:pathLst>
            </a:custGeom>
            <a:solidFill>
              <a:srgbClr val="AC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768344" y="256159"/>
            <a:ext cx="24041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85" dirty="0">
                <a:solidFill>
                  <a:srgbClr val="FF0000"/>
                </a:solidFill>
                <a:latin typeface="Arial Black"/>
                <a:cs typeface="Arial Black"/>
              </a:rPr>
              <a:t>Fase</a:t>
            </a:r>
            <a:r>
              <a:rPr sz="1800" spc="-13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180" dirty="0">
                <a:solidFill>
                  <a:srgbClr val="FF0000"/>
                </a:solidFill>
                <a:latin typeface="Arial Black"/>
                <a:cs typeface="Arial Black"/>
              </a:rPr>
              <a:t>1</a:t>
            </a:r>
            <a:r>
              <a:rPr sz="1800" spc="-12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FF0000"/>
                </a:solidFill>
                <a:latin typeface="Arial Black"/>
                <a:cs typeface="Arial Black"/>
              </a:rPr>
              <a:t>–</a:t>
            </a:r>
            <a:r>
              <a:rPr sz="1800" spc="-13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80" dirty="0">
                <a:solidFill>
                  <a:srgbClr val="FF0000"/>
                </a:solidFill>
                <a:latin typeface="Arial Black"/>
                <a:cs typeface="Arial Black"/>
              </a:rPr>
              <a:t>opret</a:t>
            </a:r>
            <a:r>
              <a:rPr sz="1800" spc="-13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40" dirty="0">
                <a:solidFill>
                  <a:srgbClr val="FF0000"/>
                </a:solidFill>
                <a:latin typeface="Arial Black"/>
                <a:cs typeface="Arial Black"/>
              </a:rPr>
              <a:t>bruger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3970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spc="-50" dirty="0"/>
              <a:t>8</a:t>
            </a:fld>
            <a:endParaRPr spc="-50" dirty="0"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80"/>
              </a:spcBef>
            </a:pPr>
            <a:r>
              <a:rPr spc="-40" dirty="0"/>
              <a:t>HILLERØD</a:t>
            </a:r>
            <a:r>
              <a:rPr spc="-30" dirty="0"/>
              <a:t> </a:t>
            </a:r>
            <a:r>
              <a:rPr spc="-10" dirty="0"/>
              <a:t>KOMMUNE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5360" y="6369201"/>
            <a:ext cx="1432560" cy="19113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80"/>
              </a:spcBef>
            </a:pPr>
            <a:r>
              <a:rPr sz="1100" spc="-40" dirty="0">
                <a:solidFill>
                  <a:srgbClr val="687C92"/>
                </a:solidFill>
                <a:latin typeface="Arial MT"/>
                <a:cs typeface="Arial MT"/>
              </a:rPr>
              <a:t>HILLERØD</a:t>
            </a:r>
            <a:r>
              <a:rPr sz="1100" spc="-30" dirty="0">
                <a:solidFill>
                  <a:srgbClr val="687C92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687C92"/>
                </a:solidFill>
                <a:latin typeface="Arial MT"/>
                <a:cs typeface="Arial MT"/>
              </a:rPr>
              <a:t>KOMMUNE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4172" y="522116"/>
            <a:ext cx="10963656" cy="585343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013708" y="131190"/>
            <a:ext cx="24041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85" dirty="0">
                <a:solidFill>
                  <a:srgbClr val="FF0000"/>
                </a:solidFill>
                <a:latin typeface="Arial Black"/>
                <a:cs typeface="Arial Black"/>
              </a:rPr>
              <a:t>Fase</a:t>
            </a:r>
            <a:r>
              <a:rPr sz="1800" spc="-13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180" dirty="0">
                <a:solidFill>
                  <a:srgbClr val="FF0000"/>
                </a:solidFill>
                <a:latin typeface="Arial Black"/>
                <a:cs typeface="Arial Black"/>
              </a:rPr>
              <a:t>1</a:t>
            </a:r>
            <a:r>
              <a:rPr sz="1800" spc="-125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dirty="0">
                <a:solidFill>
                  <a:srgbClr val="FF0000"/>
                </a:solidFill>
                <a:latin typeface="Arial Black"/>
                <a:cs typeface="Arial Black"/>
              </a:rPr>
              <a:t>–</a:t>
            </a:r>
            <a:r>
              <a:rPr sz="1800" spc="-13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80" dirty="0">
                <a:solidFill>
                  <a:srgbClr val="FF0000"/>
                </a:solidFill>
                <a:latin typeface="Arial Black"/>
                <a:cs typeface="Arial Black"/>
              </a:rPr>
              <a:t>opret</a:t>
            </a:r>
            <a:r>
              <a:rPr sz="1800" spc="-13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1800" spc="-40" dirty="0">
                <a:solidFill>
                  <a:srgbClr val="FF0000"/>
                </a:solidFill>
                <a:latin typeface="Arial Black"/>
                <a:cs typeface="Arial Black"/>
              </a:rPr>
              <a:t>bruger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39700">
              <a:lnSpc>
                <a:spcPct val="100000"/>
              </a:lnSpc>
              <a:spcBef>
                <a:spcPts val="200"/>
              </a:spcBef>
            </a:pPr>
            <a:fld id="{81D60167-4931-47E6-BA6A-407CBD079E47}" type="slidenum">
              <a:rPr spc="-50" dirty="0"/>
              <a:t>9</a:t>
            </a:fld>
            <a:endParaRPr spc="-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</TotalTime>
  <Words>362</Words>
  <Application>Microsoft Office PowerPoint</Application>
  <PresentationFormat>Widescreen</PresentationFormat>
  <Paragraphs>99</Paragraphs>
  <Slides>27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27</vt:i4>
      </vt:variant>
    </vt:vector>
  </HeadingPairs>
  <TitlesOfParts>
    <vt:vector size="31" baseType="lpstr">
      <vt:lpstr>Arial Black</vt:lpstr>
      <vt:lpstr>Arial MT</vt:lpstr>
      <vt:lpstr>Trebuchet MS</vt:lpstr>
      <vt:lpstr>Office Theme</vt:lpstr>
      <vt:lpstr>PowerPoint-præsentation</vt:lpstr>
      <vt:lpstr>PowerPoint-præsentation</vt:lpstr>
      <vt:lpstr>Fase 1 – opret bruger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Fase 1 – kvittering for oprettelse af bruger</vt:lpstr>
      <vt:lpstr>Fase 2 – søg tilskud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Eksempel på budgetskabelon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Har du brug for hjælp?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Helle Pedersen</dc:creator>
  <cp:lastModifiedBy>Helle Pedersen</cp:lastModifiedBy>
  <cp:revision>4</cp:revision>
  <dcterms:created xsi:type="dcterms:W3CDTF">2025-04-10T09:10:41Z</dcterms:created>
  <dcterms:modified xsi:type="dcterms:W3CDTF">2025-05-09T10:24:22Z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2024-09-26T00:00:00Z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2025-04-10T00:00:00Z</vt:filetime>
  </property>
  <property fmtid="{D5CDD505-2E9C-101B-9397-08002B2CF9AE}" pid="5" name="Producer">
    <vt:lpwstr>Microsoft® PowerPoint® 2016</vt:lpwstr>
  </property>
</Properties>
</file>